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67" r:id="rId4"/>
  </p:sldMasterIdLst>
  <p:notesMasterIdLst>
    <p:notesMasterId r:id="rId31"/>
  </p:notesMasterIdLst>
  <p:handoutMasterIdLst>
    <p:handoutMasterId r:id="rId32"/>
  </p:handoutMasterIdLst>
  <p:sldIdLst>
    <p:sldId id="313" r:id="rId5"/>
    <p:sldId id="318" r:id="rId6"/>
    <p:sldId id="319" r:id="rId7"/>
    <p:sldId id="332" r:id="rId8"/>
    <p:sldId id="333" r:id="rId9"/>
    <p:sldId id="334" r:id="rId10"/>
    <p:sldId id="330" r:id="rId11"/>
    <p:sldId id="331" r:id="rId12"/>
    <p:sldId id="329" r:id="rId13"/>
    <p:sldId id="324" r:id="rId14"/>
    <p:sldId id="328" r:id="rId15"/>
    <p:sldId id="336" r:id="rId16"/>
    <p:sldId id="257" r:id="rId17"/>
    <p:sldId id="258" r:id="rId18"/>
    <p:sldId id="262" r:id="rId19"/>
    <p:sldId id="261" r:id="rId20"/>
    <p:sldId id="260" r:id="rId21"/>
    <p:sldId id="259" r:id="rId22"/>
    <p:sldId id="264" r:id="rId23"/>
    <p:sldId id="272" r:id="rId24"/>
    <p:sldId id="271" r:id="rId25"/>
    <p:sldId id="270" r:id="rId26"/>
    <p:sldId id="269" r:id="rId27"/>
    <p:sldId id="337" r:id="rId28"/>
    <p:sldId id="268" r:id="rId29"/>
    <p:sldId id="267" r:id="rId30"/>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B413C3-2397-CAD7-DFF8-D0772D1EFD3F}" name="Natalie Persicano" initials="NP" userId="S::npersicano@winlearning.com::d43eb5ba-370a-4791-9ee9-49bf21fcda9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4668"/>
    <a:srgbClr val="37ADD1"/>
    <a:srgbClr val="ADD137"/>
    <a:srgbClr val="2A8C80"/>
    <a:srgbClr val="1D5D93"/>
    <a:srgbClr val="595959"/>
    <a:srgbClr val="FC4617"/>
    <a:srgbClr val="1F3E5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8F2ECE-2A4E-4C89-B2A3-8BEC5BEAB4DB}" v="15" dt="2026-03-30T19:50:49.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66" autoAdjust="0"/>
    <p:restoredTop sz="83356" autoAdjust="0"/>
  </p:normalViewPr>
  <p:slideViewPr>
    <p:cSldViewPr snapToGrid="0" snapToObjects="1">
      <p:cViewPr varScale="1">
        <p:scale>
          <a:sx n="77" d="100"/>
          <a:sy n="77" d="100"/>
        </p:scale>
        <p:origin x="1464" y="67"/>
      </p:cViewPr>
      <p:guideLst>
        <p:guide orient="horz" pos="1800"/>
        <p:guide pos="2880"/>
      </p:guideLst>
    </p:cSldViewPr>
  </p:slideViewPr>
  <p:notesTextViewPr>
    <p:cViewPr>
      <p:scale>
        <a:sx n="100" d="100"/>
        <a:sy n="100" d="100"/>
      </p:scale>
      <p:origin x="0" y="0"/>
    </p:cViewPr>
  </p:notesTextViewPr>
  <p:sorterViewPr>
    <p:cViewPr>
      <p:scale>
        <a:sx n="149" d="100"/>
        <a:sy n="149" d="100"/>
      </p:scale>
      <p:origin x="0" y="0"/>
    </p:cViewPr>
  </p:sorterViewPr>
  <p:notesViewPr>
    <p:cSldViewPr snapToGrid="0" snapToObjects="1">
      <p:cViewPr varScale="1">
        <p:scale>
          <a:sx n="96" d="100"/>
          <a:sy n="96" d="100"/>
        </p:scale>
        <p:origin x="2736" y="16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Persicano" userId="d43eb5ba-370a-4791-9ee9-49bf21fcda94" providerId="ADAL" clId="{A6188B94-C88B-448E-B37C-33DBA6F48330}"/>
    <pc:docChg chg="undo custSel modSld modMainMaster">
      <pc:chgData name="Natalie Persicano" userId="d43eb5ba-370a-4791-9ee9-49bf21fcda94" providerId="ADAL" clId="{A6188B94-C88B-448E-B37C-33DBA6F48330}" dt="2026-03-26T14:47:58.905" v="166" actId="20577"/>
      <pc:docMkLst>
        <pc:docMk/>
      </pc:docMkLst>
      <pc:sldChg chg="modSp mod">
        <pc:chgData name="Natalie Persicano" userId="d43eb5ba-370a-4791-9ee9-49bf21fcda94" providerId="ADAL" clId="{A6188B94-C88B-448E-B37C-33DBA6F48330}" dt="2026-03-26T13:24:20.226" v="26" actId="255"/>
        <pc:sldMkLst>
          <pc:docMk/>
          <pc:sldMk cId="49131579" sldId="318"/>
        </pc:sldMkLst>
        <pc:spChg chg="mod">
          <ac:chgData name="Natalie Persicano" userId="d43eb5ba-370a-4791-9ee9-49bf21fcda94" providerId="ADAL" clId="{A6188B94-C88B-448E-B37C-33DBA6F48330}" dt="2026-03-26T13:24:20.226" v="26" actId="255"/>
          <ac:spMkLst>
            <pc:docMk/>
            <pc:sldMk cId="49131579" sldId="318"/>
            <ac:spMk id="4" creationId="{EADA6AE5-3C65-4D62-1F93-321925040DEC}"/>
          </ac:spMkLst>
        </pc:spChg>
      </pc:sldChg>
      <pc:sldChg chg="modSp mod">
        <pc:chgData name="Natalie Persicano" userId="d43eb5ba-370a-4791-9ee9-49bf21fcda94" providerId="ADAL" clId="{A6188B94-C88B-448E-B37C-33DBA6F48330}" dt="2026-03-26T13:24:09.338" v="24" actId="12788"/>
        <pc:sldMkLst>
          <pc:docMk/>
          <pc:sldMk cId="2119721082" sldId="319"/>
        </pc:sldMkLst>
        <pc:spChg chg="mod">
          <ac:chgData name="Natalie Persicano" userId="d43eb5ba-370a-4791-9ee9-49bf21fcda94" providerId="ADAL" clId="{A6188B94-C88B-448E-B37C-33DBA6F48330}" dt="2026-03-26T13:24:01.767" v="22" actId="404"/>
          <ac:spMkLst>
            <pc:docMk/>
            <pc:sldMk cId="2119721082" sldId="319"/>
            <ac:spMk id="3" creationId="{C89A8818-083B-2AE4-883C-AC4CD9BF4865}"/>
          </ac:spMkLst>
        </pc:spChg>
        <pc:picChg chg="mod">
          <ac:chgData name="Natalie Persicano" userId="d43eb5ba-370a-4791-9ee9-49bf21fcda94" providerId="ADAL" clId="{A6188B94-C88B-448E-B37C-33DBA6F48330}" dt="2026-03-26T13:24:09.338" v="24" actId="12788"/>
          <ac:picMkLst>
            <pc:docMk/>
            <pc:sldMk cId="2119721082" sldId="319"/>
            <ac:picMk id="10" creationId="{EF60266E-E698-D130-16A1-28172A09377E}"/>
          </ac:picMkLst>
        </pc:picChg>
      </pc:sldChg>
      <pc:sldChg chg="modSp mod modNotesTx">
        <pc:chgData name="Natalie Persicano" userId="d43eb5ba-370a-4791-9ee9-49bf21fcda94" providerId="ADAL" clId="{A6188B94-C88B-448E-B37C-33DBA6F48330}" dt="2026-03-26T14:47:58.905" v="166" actId="20577"/>
        <pc:sldMkLst>
          <pc:docMk/>
          <pc:sldMk cId="803180441" sldId="324"/>
        </pc:sldMkLst>
        <pc:spChg chg="mod">
          <ac:chgData name="Natalie Persicano" userId="d43eb5ba-370a-4791-9ee9-49bf21fcda94" providerId="ADAL" clId="{A6188B94-C88B-448E-B37C-33DBA6F48330}" dt="2026-03-26T14:47:05.760" v="141" actId="20577"/>
          <ac:spMkLst>
            <pc:docMk/>
            <pc:sldMk cId="803180441" sldId="324"/>
            <ac:spMk id="6" creationId="{CF5E9D3B-5FDF-8E44-B2E7-0B2155EF65F6}"/>
          </ac:spMkLst>
        </pc:spChg>
      </pc:sldChg>
      <pc:sldChg chg="delSp modSp mod">
        <pc:chgData name="Natalie Persicano" userId="d43eb5ba-370a-4791-9ee9-49bf21fcda94" providerId="ADAL" clId="{A6188B94-C88B-448E-B37C-33DBA6F48330}" dt="2026-03-26T13:31:16.569" v="111" actId="12788"/>
        <pc:sldMkLst>
          <pc:docMk/>
          <pc:sldMk cId="1284567606" sldId="328"/>
        </pc:sldMkLst>
        <pc:spChg chg="mod">
          <ac:chgData name="Natalie Persicano" userId="d43eb5ba-370a-4791-9ee9-49bf21fcda94" providerId="ADAL" clId="{A6188B94-C88B-448E-B37C-33DBA6F48330}" dt="2026-03-26T13:31:16.569" v="111" actId="12788"/>
          <ac:spMkLst>
            <pc:docMk/>
            <pc:sldMk cId="1284567606" sldId="328"/>
            <ac:spMk id="15" creationId="{476462CC-DC35-E14E-98D7-049C015DA1BE}"/>
          </ac:spMkLst>
        </pc:spChg>
      </pc:sldChg>
      <pc:sldChg chg="modSp mod">
        <pc:chgData name="Natalie Persicano" userId="d43eb5ba-370a-4791-9ee9-49bf21fcda94" providerId="ADAL" clId="{A6188B94-C88B-448E-B37C-33DBA6F48330}" dt="2026-03-26T13:31:31.671" v="112" actId="1076"/>
        <pc:sldMkLst>
          <pc:docMk/>
          <pc:sldMk cId="3582840235" sldId="329"/>
        </pc:sldMkLst>
        <pc:spChg chg="mod">
          <ac:chgData name="Natalie Persicano" userId="d43eb5ba-370a-4791-9ee9-49bf21fcda94" providerId="ADAL" clId="{A6188B94-C88B-448E-B37C-33DBA6F48330}" dt="2026-03-26T13:24:58.373" v="29" actId="14100"/>
          <ac:spMkLst>
            <pc:docMk/>
            <pc:sldMk cId="3582840235" sldId="329"/>
            <ac:spMk id="7" creationId="{E2B1674E-3D02-B8E4-CF63-D6353C36968E}"/>
          </ac:spMkLst>
        </pc:spChg>
        <pc:picChg chg="mod">
          <ac:chgData name="Natalie Persicano" userId="d43eb5ba-370a-4791-9ee9-49bf21fcda94" providerId="ADAL" clId="{A6188B94-C88B-448E-B37C-33DBA6F48330}" dt="2026-03-26T13:31:31.671" v="112" actId="1076"/>
          <ac:picMkLst>
            <pc:docMk/>
            <pc:sldMk cId="3582840235" sldId="329"/>
            <ac:picMk id="11" creationId="{2AFBB7E3-6C49-D1A0-531E-FA932ECD11FC}"/>
          </ac:picMkLst>
        </pc:picChg>
      </pc:sldChg>
      <pc:sldChg chg="modSp mod">
        <pc:chgData name="Natalie Persicano" userId="d43eb5ba-370a-4791-9ee9-49bf21fcda94" providerId="ADAL" clId="{A6188B94-C88B-448E-B37C-33DBA6F48330}" dt="2026-03-26T14:28:26.954" v="131" actId="14100"/>
        <pc:sldMkLst>
          <pc:docMk/>
          <pc:sldMk cId="3271579130" sldId="330"/>
        </pc:sldMkLst>
        <pc:spChg chg="mod">
          <ac:chgData name="Natalie Persicano" userId="d43eb5ba-370a-4791-9ee9-49bf21fcda94" providerId="ADAL" clId="{A6188B94-C88B-448E-B37C-33DBA6F48330}" dt="2026-03-26T13:24:38.545" v="27" actId="27107"/>
          <ac:spMkLst>
            <pc:docMk/>
            <pc:sldMk cId="3271579130" sldId="330"/>
            <ac:spMk id="4" creationId="{18365960-27ED-AF35-2D42-65732B65EC09}"/>
          </ac:spMkLst>
        </pc:spChg>
        <pc:picChg chg="mod">
          <ac:chgData name="Natalie Persicano" userId="d43eb5ba-370a-4791-9ee9-49bf21fcda94" providerId="ADAL" clId="{A6188B94-C88B-448E-B37C-33DBA6F48330}" dt="2026-03-26T14:28:26.954" v="131" actId="14100"/>
          <ac:picMkLst>
            <pc:docMk/>
            <pc:sldMk cId="3271579130" sldId="330"/>
            <ac:picMk id="5" creationId="{63E53126-FECB-544D-8965-76F92575479C}"/>
          </ac:picMkLst>
        </pc:picChg>
      </pc:sldChg>
      <pc:sldChg chg="addSp delSp modSp mod modNotesTx">
        <pc:chgData name="Natalie Persicano" userId="d43eb5ba-370a-4791-9ee9-49bf21fcda94" providerId="ADAL" clId="{A6188B94-C88B-448E-B37C-33DBA6F48330}" dt="2026-03-26T14:28:52.505" v="135" actId="1035"/>
        <pc:sldMkLst>
          <pc:docMk/>
          <pc:sldMk cId="2957641571" sldId="331"/>
        </pc:sldMkLst>
        <pc:spChg chg="mod">
          <ac:chgData name="Natalie Persicano" userId="d43eb5ba-370a-4791-9ee9-49bf21fcda94" providerId="ADAL" clId="{A6188B94-C88B-448E-B37C-33DBA6F48330}" dt="2026-03-26T13:28:14.035" v="99" actId="14100"/>
          <ac:spMkLst>
            <pc:docMk/>
            <pc:sldMk cId="2957641571" sldId="331"/>
            <ac:spMk id="5" creationId="{AEB79133-971C-6775-9A6A-0274430A5FC8}"/>
          </ac:spMkLst>
        </pc:spChg>
        <pc:spChg chg="add mod">
          <ac:chgData name="Natalie Persicano" userId="d43eb5ba-370a-4791-9ee9-49bf21fcda94" providerId="ADAL" clId="{A6188B94-C88B-448E-B37C-33DBA6F48330}" dt="2026-03-26T13:27:45.567" v="97" actId="1076"/>
          <ac:spMkLst>
            <pc:docMk/>
            <pc:sldMk cId="2957641571" sldId="331"/>
            <ac:spMk id="9" creationId="{C650F60C-4903-DFF3-637C-134C91DF24A9}"/>
          </ac:spMkLst>
        </pc:spChg>
        <pc:picChg chg="add mod">
          <ac:chgData name="Natalie Persicano" userId="d43eb5ba-370a-4791-9ee9-49bf21fcda94" providerId="ADAL" clId="{A6188B94-C88B-448E-B37C-33DBA6F48330}" dt="2026-03-26T14:28:52.505" v="135" actId="1035"/>
          <ac:picMkLst>
            <pc:docMk/>
            <pc:sldMk cId="2957641571" sldId="331"/>
            <ac:picMk id="8" creationId="{D09E1315-E076-24B7-15F5-A102B02FBD3E}"/>
          </ac:picMkLst>
        </pc:picChg>
      </pc:sldChg>
      <pc:sldChg chg="addSp modSp mod">
        <pc:chgData name="Natalie Persicano" userId="d43eb5ba-370a-4791-9ee9-49bf21fcda94" providerId="ADAL" clId="{A6188B94-C88B-448E-B37C-33DBA6F48330}" dt="2026-03-26T13:32:41.239" v="118" actId="12788"/>
        <pc:sldMkLst>
          <pc:docMk/>
          <pc:sldMk cId="7216656" sldId="332"/>
        </pc:sldMkLst>
        <pc:spChg chg="mod">
          <ac:chgData name="Natalie Persicano" userId="d43eb5ba-370a-4791-9ee9-49bf21fcda94" providerId="ADAL" clId="{A6188B94-C88B-448E-B37C-33DBA6F48330}" dt="2026-03-26T13:23:54.662" v="21" actId="404"/>
          <ac:spMkLst>
            <pc:docMk/>
            <pc:sldMk cId="7216656" sldId="332"/>
            <ac:spMk id="3" creationId="{A7D0445D-A695-7533-FA93-F3AE9CA2EB0E}"/>
          </ac:spMkLst>
        </pc:spChg>
        <pc:grpChg chg="add mod">
          <ac:chgData name="Natalie Persicano" userId="d43eb5ba-370a-4791-9ee9-49bf21fcda94" providerId="ADAL" clId="{A6188B94-C88B-448E-B37C-33DBA6F48330}" dt="2026-03-26T13:32:41.239" v="118" actId="12788"/>
          <ac:grpSpMkLst>
            <pc:docMk/>
            <pc:sldMk cId="7216656" sldId="332"/>
            <ac:grpSpMk id="4" creationId="{430FC644-514F-66DB-1C3F-8D17A319185E}"/>
          </ac:grpSpMkLst>
        </pc:grpChg>
        <pc:picChg chg="mod">
          <ac:chgData name="Natalie Persicano" userId="d43eb5ba-370a-4791-9ee9-49bf21fcda94" providerId="ADAL" clId="{A6188B94-C88B-448E-B37C-33DBA6F48330}" dt="2026-03-26T13:32:39.627" v="117" actId="164"/>
          <ac:picMkLst>
            <pc:docMk/>
            <pc:sldMk cId="7216656" sldId="332"/>
            <ac:picMk id="7" creationId="{B18EE6CB-B27F-C366-0753-F3C38D109E35}"/>
          </ac:picMkLst>
        </pc:picChg>
        <pc:picChg chg="mod">
          <ac:chgData name="Natalie Persicano" userId="d43eb5ba-370a-4791-9ee9-49bf21fcda94" providerId="ADAL" clId="{A6188B94-C88B-448E-B37C-33DBA6F48330}" dt="2026-03-26T13:32:39.627" v="117" actId="164"/>
          <ac:picMkLst>
            <pc:docMk/>
            <pc:sldMk cId="7216656" sldId="332"/>
            <ac:picMk id="9" creationId="{6132A0C3-3893-F673-9D01-388BCD337A9B}"/>
          </ac:picMkLst>
        </pc:picChg>
      </pc:sldChg>
      <pc:sldChg chg="modSp mod">
        <pc:chgData name="Natalie Persicano" userId="d43eb5ba-370a-4791-9ee9-49bf21fcda94" providerId="ADAL" clId="{A6188B94-C88B-448E-B37C-33DBA6F48330}" dt="2026-03-26T14:24:40.155" v="120" actId="20577"/>
        <pc:sldMkLst>
          <pc:docMk/>
          <pc:sldMk cId="1944613366" sldId="333"/>
        </pc:sldMkLst>
        <pc:spChg chg="mod">
          <ac:chgData name="Natalie Persicano" userId="d43eb5ba-370a-4791-9ee9-49bf21fcda94" providerId="ADAL" clId="{A6188B94-C88B-448E-B37C-33DBA6F48330}" dt="2026-03-26T14:24:40.155" v="120" actId="20577"/>
          <ac:spMkLst>
            <pc:docMk/>
            <pc:sldMk cId="1944613366" sldId="333"/>
            <ac:spMk id="23" creationId="{2701A416-96EC-5041-A732-E09B950D7EC8}"/>
          </ac:spMkLst>
        </pc:spChg>
      </pc:sldChg>
      <pc:sldChg chg="modSp mod">
        <pc:chgData name="Natalie Persicano" userId="d43eb5ba-370a-4791-9ee9-49bf21fcda94" providerId="ADAL" clId="{A6188B94-C88B-448E-B37C-33DBA6F48330}" dt="2026-03-26T14:27:00.195" v="130" actId="1037"/>
        <pc:sldMkLst>
          <pc:docMk/>
          <pc:sldMk cId="3435097306" sldId="334"/>
        </pc:sldMkLst>
        <pc:spChg chg="mod">
          <ac:chgData name="Natalie Persicano" userId="d43eb5ba-370a-4791-9ee9-49bf21fcda94" providerId="ADAL" clId="{A6188B94-C88B-448E-B37C-33DBA6F48330}" dt="2026-03-26T13:23:48.083" v="20" actId="255"/>
          <ac:spMkLst>
            <pc:docMk/>
            <pc:sldMk cId="3435097306" sldId="334"/>
            <ac:spMk id="3" creationId="{E4C7CAA8-ABF0-1032-AE69-C1C2994C7403}"/>
          </ac:spMkLst>
        </pc:spChg>
        <pc:spChg chg="mod">
          <ac:chgData name="Natalie Persicano" userId="d43eb5ba-370a-4791-9ee9-49bf21fcda94" providerId="ADAL" clId="{A6188B94-C88B-448E-B37C-33DBA6F48330}" dt="2026-03-26T14:26:42.153" v="121" actId="1076"/>
          <ac:spMkLst>
            <pc:docMk/>
            <pc:sldMk cId="3435097306" sldId="334"/>
            <ac:spMk id="4" creationId="{0A644076-F120-367B-2A12-E65CF31FCF39}"/>
          </ac:spMkLst>
        </pc:spChg>
        <pc:spChg chg="mod">
          <ac:chgData name="Natalie Persicano" userId="d43eb5ba-370a-4791-9ee9-49bf21fcda94" providerId="ADAL" clId="{A6188B94-C88B-448E-B37C-33DBA6F48330}" dt="2026-03-26T14:27:00.195" v="130" actId="1037"/>
          <ac:spMkLst>
            <pc:docMk/>
            <pc:sldMk cId="3435097306" sldId="334"/>
            <ac:spMk id="6" creationId="{C99698B8-EDFA-8242-B9BF-0DB5491245FF}"/>
          </ac:spMkLst>
        </pc:spChg>
        <pc:grpChg chg="mod">
          <ac:chgData name="Natalie Persicano" userId="d43eb5ba-370a-4791-9ee9-49bf21fcda94" providerId="ADAL" clId="{A6188B94-C88B-448E-B37C-33DBA6F48330}" dt="2026-03-26T14:26:53.267" v="125" actId="14100"/>
          <ac:grpSpMkLst>
            <pc:docMk/>
            <pc:sldMk cId="3435097306" sldId="334"/>
            <ac:grpSpMk id="5" creationId="{8B804658-5892-285A-3A4E-C1A5BA7B2101}"/>
          </ac:grpSpMkLst>
        </pc:grpChg>
      </pc:sldChg>
      <pc:sldChg chg="modSp mod">
        <pc:chgData name="Natalie Persicano" userId="d43eb5ba-370a-4791-9ee9-49bf21fcda94" providerId="ADAL" clId="{A6188B94-C88B-448E-B37C-33DBA6F48330}" dt="2026-03-26T13:25:08.638" v="30" actId="404"/>
        <pc:sldMkLst>
          <pc:docMk/>
          <pc:sldMk cId="240604737" sldId="336"/>
        </pc:sldMkLst>
        <pc:spChg chg="mod">
          <ac:chgData name="Natalie Persicano" userId="d43eb5ba-370a-4791-9ee9-49bf21fcda94" providerId="ADAL" clId="{A6188B94-C88B-448E-B37C-33DBA6F48330}" dt="2026-03-26T13:25:08.638" v="30" actId="404"/>
          <ac:spMkLst>
            <pc:docMk/>
            <pc:sldMk cId="240604737" sldId="336"/>
            <ac:spMk id="2" creationId="{DC4A6526-4FD4-43C1-22E3-BBC2E428163A}"/>
          </ac:spMkLst>
        </pc:spChg>
      </pc:sldChg>
      <pc:sldMasterChg chg="modSp modSldLayout">
        <pc:chgData name="Natalie Persicano" userId="d43eb5ba-370a-4791-9ee9-49bf21fcda94" providerId="ADAL" clId="{A6188B94-C88B-448E-B37C-33DBA6F48330}" dt="2026-03-26T13:30:22.290" v="104" actId="14826"/>
        <pc:sldMasterMkLst>
          <pc:docMk/>
          <pc:sldMasterMk cId="1986227334" sldId="2147493467"/>
        </pc:sldMasterMkLst>
        <pc:picChg chg="mod">
          <ac:chgData name="Natalie Persicano" userId="d43eb5ba-370a-4791-9ee9-49bf21fcda94" providerId="ADAL" clId="{A6188B94-C88B-448E-B37C-33DBA6F48330}" dt="2026-03-26T13:30:22.290" v="104" actId="14826"/>
          <ac:picMkLst>
            <pc:docMk/>
            <pc:sldMasterMk cId="1986227334" sldId="2147493467"/>
            <ac:picMk id="12" creationId="{2383FD63-895A-FA34-A807-6901917A5726}"/>
          </ac:picMkLst>
        </pc:picChg>
        <pc:sldLayoutChg chg="modSp">
          <pc:chgData name="Natalie Persicano" userId="d43eb5ba-370a-4791-9ee9-49bf21fcda94" providerId="ADAL" clId="{A6188B94-C88B-448E-B37C-33DBA6F48330}" dt="2026-03-26T13:29:36.777" v="101" actId="14826"/>
          <pc:sldLayoutMkLst>
            <pc:docMk/>
            <pc:sldMasterMk cId="1986227334" sldId="2147493467"/>
            <pc:sldLayoutMk cId="3663279668" sldId="2147493468"/>
          </pc:sldLayoutMkLst>
          <pc:picChg chg="mod">
            <ac:chgData name="Natalie Persicano" userId="d43eb5ba-370a-4791-9ee9-49bf21fcda94" providerId="ADAL" clId="{A6188B94-C88B-448E-B37C-33DBA6F48330}" dt="2026-03-26T13:29:36.777" v="101" actId="14826"/>
            <ac:picMkLst>
              <pc:docMk/>
              <pc:sldMasterMk cId="1986227334" sldId="2147493467"/>
              <pc:sldLayoutMk cId="3663279668" sldId="2147493468"/>
              <ac:picMk id="13" creationId="{9AC08E54-6827-441D-584D-E4248A6417CF}"/>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FF6C82-5C7D-EA44-97DA-9DD2E21EF7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2DF543-1C4D-8A4E-B94C-91A7C322EF8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D90481F-71F6-B240-A665-6F3C99137370}" type="datetimeFigureOut">
              <a:rPr lang="en-US" smtClean="0"/>
              <a:t>3/30/2026</a:t>
            </a:fld>
            <a:endParaRPr lang="en-US"/>
          </a:p>
        </p:txBody>
      </p:sp>
      <p:sp>
        <p:nvSpPr>
          <p:cNvPr id="4" name="Footer Placeholder 3">
            <a:extLst>
              <a:ext uri="{FF2B5EF4-FFF2-40B4-BE49-F238E27FC236}">
                <a16:creationId xmlns:a16="http://schemas.microsoft.com/office/drawing/2014/main" id="{54110EF6-05B5-7F46-918D-9F1E99B3240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F7DAB1D-64E5-8C4E-8EF0-8ADE55799EF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F460136-0A36-0B47-8742-EA51A33D0DDD}" type="slidenum">
              <a:rPr lang="en-US" smtClean="0"/>
              <a:t>‹#›</a:t>
            </a:fld>
            <a:endParaRPr lang="en-US"/>
          </a:p>
        </p:txBody>
      </p:sp>
    </p:spTree>
    <p:extLst>
      <p:ext uri="{BB962C8B-B14F-4D97-AF65-F5344CB8AC3E}">
        <p14:creationId xmlns:p14="http://schemas.microsoft.com/office/powerpoint/2010/main" val="3558988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5B15CE8-C4F2-6046-9748-12D27F17EB26}" type="datetimeFigureOut">
              <a:rPr lang="en-US" smtClean="0"/>
              <a:t>3/30/2026</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BB10DCE-E693-AC4C-934C-6508654643C0}" type="slidenum">
              <a:rPr lang="en-US" smtClean="0"/>
              <a:t>‹#›</a:t>
            </a:fld>
            <a:endParaRPr lang="en-US"/>
          </a:p>
        </p:txBody>
      </p:sp>
    </p:spTree>
    <p:extLst>
      <p:ext uri="{BB962C8B-B14F-4D97-AF65-F5344CB8AC3E}">
        <p14:creationId xmlns:p14="http://schemas.microsoft.com/office/powerpoint/2010/main" val="148104668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 to the Career Readiness for All session, my name is: ____________________.</a:t>
            </a:r>
          </a:p>
          <a:p>
            <a:r>
              <a:rPr lang="en-US" dirty="0"/>
              <a:t>Today we will talk about the importance of Career Readiness and what this means for you…</a:t>
            </a:r>
          </a:p>
        </p:txBody>
      </p:sp>
      <p:sp>
        <p:nvSpPr>
          <p:cNvPr id="4" name="Slide Number Placeholder 3"/>
          <p:cNvSpPr>
            <a:spLocks noGrp="1"/>
          </p:cNvSpPr>
          <p:nvPr>
            <p:ph type="sldNum" sz="quarter" idx="5"/>
          </p:nvPr>
        </p:nvSpPr>
        <p:spPr/>
        <p:txBody>
          <a:bodyPr/>
          <a:lstStyle/>
          <a:p>
            <a:fld id="{6BB10DCE-E693-AC4C-934C-6508654643C0}" type="slidenum">
              <a:rPr lang="en-US" smtClean="0"/>
              <a:t>1</a:t>
            </a:fld>
            <a:endParaRPr lang="en-US"/>
          </a:p>
        </p:txBody>
      </p:sp>
    </p:spTree>
    <p:extLst>
      <p:ext uri="{BB962C8B-B14F-4D97-AF65-F5344CB8AC3E}">
        <p14:creationId xmlns:p14="http://schemas.microsoft.com/office/powerpoint/2010/main" val="792620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Now that you’ve conducted your reality check, it’s time to plan how to get what you want. This will take some preparation and won’t happen overnight.  It’s worth the time and effort to set goals and to plan how to reach them.  Without planning, your goals might not be achieved. This will take planning, setting your goals and sticking to them. You need to:</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define your goal</a:t>
            </a:r>
            <a:r>
              <a:rPr lang="en-US" sz="1200" kern="1200" dirty="0">
                <a:solidFill>
                  <a:schemeClr val="tx1"/>
                </a:solidFill>
                <a:effectLst/>
                <a:latin typeface="+mn-lt"/>
                <a:ea typeface="+mn-ea"/>
                <a:cs typeface="+mn-cs"/>
              </a:rPr>
              <a:t>-what career suits your interests and will support the lifestyle you want?</a:t>
            </a: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consider the steps to achieve it</a:t>
            </a:r>
            <a:r>
              <a:rPr lang="en-US" sz="1200" kern="1200" dirty="0">
                <a:solidFill>
                  <a:schemeClr val="tx1"/>
                </a:solidFill>
                <a:effectLst/>
                <a:latin typeface="+mn-lt"/>
                <a:ea typeface="+mn-ea"/>
                <a:cs typeface="+mn-cs"/>
              </a:rPr>
              <a:t>-what do </a:t>
            </a:r>
            <a:r>
              <a:rPr lang="en-US" sz="1200" b="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need to do to prepare for that career (obtain a credential, attend training, go to a technical school or college, or possibly a combination of these things?)  There are many paths to goal achievement, it’s different for everyone. </a:t>
            </a:r>
          </a:p>
          <a:p>
            <a:r>
              <a:rPr lang="en-US" sz="120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be prepared for obstacles</a:t>
            </a:r>
            <a:r>
              <a:rPr lang="en-US" sz="1200" kern="1200" dirty="0">
                <a:solidFill>
                  <a:schemeClr val="tx1"/>
                </a:solidFill>
                <a:effectLst/>
                <a:latin typeface="+mn-lt"/>
                <a:ea typeface="+mn-ea"/>
                <a:cs typeface="+mn-cs"/>
              </a:rPr>
              <a:t>-life happens; some things can be planned for and others can’t.  It helps to identify the possible obstacles that could pop up to stand in the way of achieving your goal.  If you can think what those possibilities might be and consider ways to address them, you’ll be prepared if they do happen. Being creative and resilient helps prepare you for life.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setting a goal, it helps to follow the SMART philosophy.  This guides you to know what that goal looks like and how to get it.  </a:t>
            </a:r>
          </a:p>
          <a:p>
            <a:r>
              <a:rPr lang="en-US" sz="1200" b="1" kern="1200" dirty="0">
                <a:solidFill>
                  <a:schemeClr val="tx1"/>
                </a:solidFill>
                <a:effectLst/>
                <a:latin typeface="+mn-lt"/>
                <a:ea typeface="+mn-ea"/>
                <a:cs typeface="+mn-cs"/>
              </a:rPr>
              <a:t>S</a:t>
            </a:r>
            <a:r>
              <a:rPr lang="en-US" sz="1200" kern="1200" dirty="0">
                <a:solidFill>
                  <a:schemeClr val="tx1"/>
                </a:solidFill>
                <a:effectLst/>
                <a:latin typeface="+mn-lt"/>
                <a:ea typeface="+mn-ea"/>
                <a:cs typeface="+mn-cs"/>
              </a:rPr>
              <a:t>pecific-be specific about what you want to accomplish, this is sort of your mission statement for what you want to achieve.</a:t>
            </a:r>
          </a:p>
          <a:p>
            <a:r>
              <a:rPr lang="en-US" sz="1200" b="1" kern="1200" dirty="0">
                <a:solidFill>
                  <a:schemeClr val="tx1"/>
                </a:solidFill>
                <a:effectLst/>
                <a:latin typeface="+mn-lt"/>
                <a:ea typeface="+mn-ea"/>
                <a:cs typeface="+mn-cs"/>
              </a:rPr>
              <a:t>M</a:t>
            </a:r>
            <a:r>
              <a:rPr lang="en-US" sz="1200" kern="1200" dirty="0">
                <a:solidFill>
                  <a:schemeClr val="tx1"/>
                </a:solidFill>
                <a:effectLst/>
                <a:latin typeface="+mn-lt"/>
                <a:ea typeface="+mn-ea"/>
                <a:cs typeface="+mn-cs"/>
              </a:rPr>
              <a:t>easurable-how will you “measure” your success?  What does your goal look like and how will you know when you’ve reached it?</a:t>
            </a:r>
          </a:p>
          <a:p>
            <a:r>
              <a:rPr lang="en-US" sz="1200" b="1" kern="1200" dirty="0">
                <a:solidFill>
                  <a:schemeClr val="tx1"/>
                </a:solidFill>
                <a:effectLst/>
                <a:latin typeface="+mn-lt"/>
                <a:ea typeface="+mn-ea"/>
                <a:cs typeface="+mn-cs"/>
              </a:rPr>
              <a:t>A</a:t>
            </a:r>
            <a:r>
              <a:rPr lang="en-US" sz="1200" kern="1200" dirty="0">
                <a:solidFill>
                  <a:schemeClr val="tx1"/>
                </a:solidFill>
                <a:effectLst/>
                <a:latin typeface="+mn-lt"/>
                <a:ea typeface="+mn-ea"/>
                <a:cs typeface="+mn-cs"/>
              </a:rPr>
              <a:t>chievable-what do you need to reach your goal?</a:t>
            </a:r>
          </a:p>
          <a:p>
            <a:r>
              <a:rPr lang="en-US" sz="1200" b="1" kern="1200" dirty="0">
                <a:solidFill>
                  <a:schemeClr val="tx1"/>
                </a:solidFill>
                <a:effectLst/>
                <a:latin typeface="+mn-lt"/>
                <a:ea typeface="+mn-ea"/>
                <a:cs typeface="+mn-cs"/>
              </a:rPr>
              <a:t>R</a:t>
            </a:r>
            <a:r>
              <a:rPr lang="en-US" sz="1200" kern="1200" dirty="0">
                <a:solidFill>
                  <a:schemeClr val="tx1"/>
                </a:solidFill>
                <a:effectLst/>
                <a:latin typeface="+mn-lt"/>
                <a:ea typeface="+mn-ea"/>
                <a:cs typeface="+mn-cs"/>
              </a:rPr>
              <a:t>ealistic-consider if you have the effort, time and money to work toward and achieve your goal</a:t>
            </a:r>
          </a:p>
          <a:p>
            <a:r>
              <a:rPr lang="en-US" sz="1200" b="1" kern="1200" dirty="0">
                <a:solidFill>
                  <a:schemeClr val="tx1"/>
                </a:solidFill>
                <a:effectLst/>
                <a:latin typeface="+mn-lt"/>
                <a:ea typeface="+mn-ea"/>
                <a:cs typeface="+mn-cs"/>
              </a:rPr>
              <a:t>T</a:t>
            </a:r>
            <a:r>
              <a:rPr lang="en-US" sz="1200" kern="1200" dirty="0">
                <a:solidFill>
                  <a:schemeClr val="tx1"/>
                </a:solidFill>
                <a:effectLst/>
                <a:latin typeface="+mn-lt"/>
                <a:ea typeface="+mn-ea"/>
                <a:cs typeface="+mn-cs"/>
              </a:rPr>
              <a:t>imely-set a target date to reach the goal and to track your progress on the path to reaching it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Part of your </a:t>
            </a:r>
            <a:r>
              <a:rPr lang="en-US" sz="1200" b="1" kern="1200" dirty="0">
                <a:solidFill>
                  <a:schemeClr val="tx1"/>
                </a:solidFill>
                <a:effectLst/>
                <a:latin typeface="+mn-lt"/>
                <a:ea typeface="+mn-ea"/>
                <a:cs typeface="+mn-cs"/>
              </a:rPr>
              <a:t>planning </a:t>
            </a:r>
            <a:r>
              <a:rPr lang="en-US" sz="1200" kern="1200" dirty="0">
                <a:solidFill>
                  <a:schemeClr val="tx1"/>
                </a:solidFill>
                <a:effectLst/>
                <a:latin typeface="+mn-lt"/>
                <a:ea typeface="+mn-ea"/>
                <a:cs typeface="+mn-cs"/>
              </a:rPr>
              <a:t>can begin now.  What can you do starting today?  You can:</a:t>
            </a:r>
          </a:p>
          <a:p>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-Write a resume</a:t>
            </a:r>
          </a:p>
          <a:p>
            <a:r>
              <a:rPr lang="en-US" sz="1200" b="1" kern="1200" dirty="0">
                <a:solidFill>
                  <a:schemeClr val="tx1"/>
                </a:solidFill>
                <a:effectLst/>
                <a:latin typeface="+mn-lt"/>
                <a:ea typeface="+mn-ea"/>
                <a:cs typeface="+mn-cs"/>
              </a:rPr>
              <a:t>-Apply for scholarships</a:t>
            </a:r>
          </a:p>
          <a:p>
            <a:r>
              <a:rPr lang="en-US" sz="1200" b="1" kern="1200" dirty="0">
                <a:solidFill>
                  <a:schemeClr val="tx1"/>
                </a:solidFill>
                <a:effectLst/>
                <a:latin typeface="+mn-lt"/>
                <a:ea typeface="+mn-ea"/>
                <a:cs typeface="+mn-cs"/>
              </a:rPr>
              <a:t>-Apply for college</a:t>
            </a:r>
          </a:p>
          <a:p>
            <a:r>
              <a:rPr lang="en-US" sz="1200" b="1" kern="1200" dirty="0">
                <a:solidFill>
                  <a:schemeClr val="tx1"/>
                </a:solidFill>
                <a:effectLst/>
                <a:latin typeface="+mn-lt"/>
                <a:ea typeface="+mn-ea"/>
                <a:cs typeface="+mn-cs"/>
              </a:rPr>
              <a:t>-Interview for jobs or internships</a:t>
            </a:r>
          </a:p>
          <a:p>
            <a:r>
              <a:rPr lang="en-US" sz="1200" b="1" kern="1200" dirty="0">
                <a:solidFill>
                  <a:schemeClr val="tx1"/>
                </a:solidFill>
                <a:effectLst/>
                <a:latin typeface="+mn-lt"/>
                <a:ea typeface="+mn-ea"/>
                <a:cs typeface="+mn-cs"/>
              </a:rPr>
              <a:t>-Job shadow</a:t>
            </a:r>
          </a:p>
          <a:p>
            <a:r>
              <a:rPr lang="en-US" sz="1200" b="1" kern="1200" dirty="0">
                <a:solidFill>
                  <a:schemeClr val="tx1"/>
                </a:solidFill>
                <a:effectLst/>
                <a:latin typeface="+mn-lt"/>
                <a:ea typeface="+mn-ea"/>
                <a:cs typeface="+mn-cs"/>
              </a:rPr>
              <a:t>-Earn a National </a:t>
            </a:r>
            <a:r>
              <a:rPr lang="en-US" sz="1200" b="1" kern="1200">
                <a:solidFill>
                  <a:schemeClr val="tx1"/>
                </a:solidFill>
                <a:effectLst/>
                <a:latin typeface="+mn-lt"/>
                <a:ea typeface="+mn-ea"/>
                <a:cs typeface="+mn-cs"/>
              </a:rPr>
              <a:t>Work Readiness </a:t>
            </a:r>
            <a:r>
              <a:rPr lang="en-US" sz="1200" b="1" kern="1200" dirty="0">
                <a:solidFill>
                  <a:schemeClr val="tx1"/>
                </a:solidFill>
                <a:effectLst/>
                <a:latin typeface="+mn-lt"/>
                <a:ea typeface="+mn-ea"/>
                <a:cs typeface="+mn-cs"/>
              </a:rPr>
              <a:t>Credential</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10</a:t>
            </a:fld>
            <a:endParaRPr lang="en-US"/>
          </a:p>
        </p:txBody>
      </p:sp>
    </p:spTree>
    <p:extLst>
      <p:ext uri="{BB962C8B-B14F-4D97-AF65-F5344CB8AC3E}">
        <p14:creationId xmlns:p14="http://schemas.microsoft.com/office/powerpoint/2010/main" val="3033345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the opportunity to share this information with you. Please keep the guide that we provided for you and revisit it to help you in your path to career readiness!</a:t>
            </a:r>
          </a:p>
        </p:txBody>
      </p:sp>
      <p:sp>
        <p:nvSpPr>
          <p:cNvPr id="4" name="Slide Number Placeholder 3"/>
          <p:cNvSpPr>
            <a:spLocks noGrp="1"/>
          </p:cNvSpPr>
          <p:nvPr>
            <p:ph type="sldNum" sz="quarter" idx="5"/>
          </p:nvPr>
        </p:nvSpPr>
        <p:spPr/>
        <p:txBody>
          <a:bodyPr/>
          <a:lstStyle/>
          <a:p>
            <a:fld id="{6BB10DCE-E693-AC4C-934C-6508654643C0}" type="slidenum">
              <a:rPr lang="en-US" smtClean="0"/>
              <a:t>11</a:t>
            </a:fld>
            <a:endParaRPr lang="en-US"/>
          </a:p>
        </p:txBody>
      </p:sp>
    </p:spTree>
    <p:extLst>
      <p:ext uri="{BB962C8B-B14F-4D97-AF65-F5344CB8AC3E}">
        <p14:creationId xmlns:p14="http://schemas.microsoft.com/office/powerpoint/2010/main" val="13306994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housing</a:t>
            </a:r>
            <a:r>
              <a:rPr lang="en-US" baseline="0" dirty="0"/>
              <a:t> do you desire?  Put the amount down in your handout.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13</a:t>
            </a:fld>
            <a:endParaRPr lang="en-US"/>
          </a:p>
        </p:txBody>
      </p:sp>
    </p:spTree>
    <p:extLst>
      <p:ext uri="{BB962C8B-B14F-4D97-AF65-F5344CB8AC3E}">
        <p14:creationId xmlns:p14="http://schemas.microsoft.com/office/powerpoint/2010/main" val="20470868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utilities will</a:t>
            </a:r>
            <a:r>
              <a:rPr lang="en-US" baseline="0" dirty="0"/>
              <a:t> you need?  Electricity, other home energy, water, and/or trash.  Choose and add up all that apply to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14</a:t>
            </a:fld>
            <a:endParaRPr lang="en-US"/>
          </a:p>
        </p:txBody>
      </p:sp>
    </p:spTree>
    <p:extLst>
      <p:ext uri="{BB962C8B-B14F-4D97-AF65-F5344CB8AC3E}">
        <p14:creationId xmlns:p14="http://schemas.microsoft.com/office/powerpoint/2010/main" val="36665712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do you plan to eat?  At home, dining out, or a combo of the two.  Add that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15</a:t>
            </a:fld>
            <a:endParaRPr lang="en-US"/>
          </a:p>
        </p:txBody>
      </p:sp>
    </p:spTree>
    <p:extLst>
      <p:ext uri="{BB962C8B-B14F-4D97-AF65-F5344CB8AC3E}">
        <p14:creationId xmlns:p14="http://schemas.microsoft.com/office/powerpoint/2010/main" val="831281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transportation</a:t>
            </a:r>
            <a:r>
              <a:rPr lang="en-US" baseline="0" dirty="0"/>
              <a:t> do you want?  Bicycle, public, small car, medium size car, or truck/SUV.  This amount includes insurance, gas, car payment, and maintenance.  Add this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16</a:t>
            </a:fld>
            <a:endParaRPr lang="en-US"/>
          </a:p>
        </p:txBody>
      </p:sp>
    </p:spTree>
    <p:extLst>
      <p:ext uri="{BB962C8B-B14F-4D97-AF65-F5344CB8AC3E}">
        <p14:creationId xmlns:p14="http://schemas.microsoft.com/office/powerpoint/2010/main" val="2355982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much do you plan</a:t>
            </a:r>
            <a:r>
              <a:rPr lang="en-US" baseline="0" dirty="0"/>
              <a:t> to spend on clothing per month?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17</a:t>
            </a:fld>
            <a:endParaRPr lang="en-US"/>
          </a:p>
        </p:txBody>
      </p:sp>
    </p:spTree>
    <p:extLst>
      <p:ext uri="{BB962C8B-B14F-4D97-AF65-F5344CB8AC3E}">
        <p14:creationId xmlns:p14="http://schemas.microsoft.com/office/powerpoint/2010/main" val="38714337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will you do for health</a:t>
            </a:r>
            <a:r>
              <a:rPr lang="en-US" baseline="0" dirty="0"/>
              <a:t> care?  Even if you choose no insurance you will still need to add in money to your budget because you will be paying for these expenses out of pocket.  Add this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18</a:t>
            </a:fld>
            <a:endParaRPr lang="en-US"/>
          </a:p>
        </p:txBody>
      </p:sp>
    </p:spTree>
    <p:extLst>
      <p:ext uri="{BB962C8B-B14F-4D97-AF65-F5344CB8AC3E}">
        <p14:creationId xmlns:p14="http://schemas.microsoft.com/office/powerpoint/2010/main" val="26807702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do you plan to do for</a:t>
            </a:r>
            <a:r>
              <a:rPr lang="en-US" baseline="0" dirty="0"/>
              <a:t> entertainment?  Look at the pictures to determine how much you should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19</a:t>
            </a:fld>
            <a:endParaRPr lang="en-US"/>
          </a:p>
        </p:txBody>
      </p:sp>
    </p:spTree>
    <p:extLst>
      <p:ext uri="{BB962C8B-B14F-4D97-AF65-F5344CB8AC3E}">
        <p14:creationId xmlns:p14="http://schemas.microsoft.com/office/powerpoint/2010/main" val="3036164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much personal care will you need?  Consider</a:t>
            </a:r>
            <a:r>
              <a:rPr lang="en-US" baseline="0" dirty="0"/>
              <a:t> the pictures to determine how much to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20</a:t>
            </a:fld>
            <a:endParaRPr lang="en-US"/>
          </a:p>
        </p:txBody>
      </p:sp>
    </p:spTree>
    <p:extLst>
      <p:ext uri="{BB962C8B-B14F-4D97-AF65-F5344CB8AC3E}">
        <p14:creationId xmlns:p14="http://schemas.microsoft.com/office/powerpoint/2010/main" val="2093958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session, we will first discuss…. “Why Career Readiness? What does it mean and why does it matter?”</a:t>
            </a:r>
          </a:p>
          <a:p>
            <a:endParaRPr lang="en-US" dirty="0"/>
          </a:p>
          <a:p>
            <a:r>
              <a:rPr lang="en-US" dirty="0"/>
              <a:t>We will also talk about:</a:t>
            </a:r>
          </a:p>
          <a:p>
            <a:endParaRPr lang="en-US" dirty="0"/>
          </a:p>
          <a:p>
            <a:pPr marL="171450" indent="-171450">
              <a:buFont typeface="Arial" panose="020B0604020202020204" pitchFamily="34" charset="0"/>
              <a:buChar char="•"/>
            </a:pPr>
            <a:r>
              <a:rPr lang="en-US" dirty="0"/>
              <a:t>Hard Skills vs. Soft Skills</a:t>
            </a:r>
          </a:p>
          <a:p>
            <a:pPr marL="171450" indent="-171450">
              <a:buFont typeface="Arial" panose="020B0604020202020204" pitchFamily="34" charset="0"/>
              <a:buChar char="•"/>
            </a:pPr>
            <a:r>
              <a:rPr lang="en-US" dirty="0"/>
              <a:t>In the Know… – My Interest Profile  </a:t>
            </a:r>
          </a:p>
          <a:p>
            <a:pPr marL="171450" indent="-171450">
              <a:buFont typeface="Arial" panose="020B0604020202020204" pitchFamily="34" charset="0"/>
              <a:buChar char="•"/>
            </a:pPr>
            <a:r>
              <a:rPr lang="en-US" dirty="0"/>
              <a:t>Career Clusters / Occupations   </a:t>
            </a:r>
          </a:p>
          <a:p>
            <a:pPr marL="171450" indent="-171450">
              <a:buFont typeface="Arial" panose="020B0604020202020204" pitchFamily="34" charset="0"/>
              <a:buChar char="•"/>
            </a:pPr>
            <a:r>
              <a:rPr lang="en-US" dirty="0"/>
              <a:t>Reality Check  </a:t>
            </a:r>
          </a:p>
          <a:p>
            <a:pPr marL="171450" indent="-171450">
              <a:buFont typeface="Arial" panose="020B0604020202020204" pitchFamily="34" charset="0"/>
              <a:buChar char="•"/>
            </a:pPr>
            <a:r>
              <a:rPr lang="en-US" dirty="0"/>
              <a:t>Setting Goals &amp; Planning Ahead </a:t>
            </a:r>
          </a:p>
        </p:txBody>
      </p:sp>
      <p:sp>
        <p:nvSpPr>
          <p:cNvPr id="4" name="Slide Number Placeholder 3"/>
          <p:cNvSpPr>
            <a:spLocks noGrp="1"/>
          </p:cNvSpPr>
          <p:nvPr>
            <p:ph type="sldNum" sz="quarter" idx="5"/>
          </p:nvPr>
        </p:nvSpPr>
        <p:spPr/>
        <p:txBody>
          <a:bodyPr/>
          <a:lstStyle/>
          <a:p>
            <a:fld id="{6BB10DCE-E693-AC4C-934C-6508654643C0}" type="slidenum">
              <a:rPr lang="en-US" smtClean="0"/>
              <a:t>2</a:t>
            </a:fld>
            <a:endParaRPr lang="en-US"/>
          </a:p>
        </p:txBody>
      </p:sp>
    </p:spTree>
    <p:extLst>
      <p:ext uri="{BB962C8B-B14F-4D97-AF65-F5344CB8AC3E}">
        <p14:creationId xmlns:p14="http://schemas.microsoft.com/office/powerpoint/2010/main" val="202850257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a:t>
            </a:r>
            <a:r>
              <a:rPr lang="en-US" baseline="0" dirty="0"/>
              <a:t> much for miscellaneous items?  Look at the pictures to determine what you think you will need for this expense and add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21</a:t>
            </a:fld>
            <a:endParaRPr lang="en-US"/>
          </a:p>
        </p:txBody>
      </p:sp>
    </p:spTree>
    <p:extLst>
      <p:ext uri="{BB962C8B-B14F-4D97-AF65-F5344CB8AC3E}">
        <p14:creationId xmlns:p14="http://schemas.microsoft.com/office/powerpoint/2010/main" val="2488412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type of training/education do</a:t>
            </a:r>
            <a:r>
              <a:rPr lang="en-US" baseline="0" dirty="0"/>
              <a:t> you plan to get after high school?  Choose the amount based on those plans and add that amount to your budget.</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22</a:t>
            </a:fld>
            <a:endParaRPr lang="en-US"/>
          </a:p>
        </p:txBody>
      </p:sp>
    </p:spTree>
    <p:extLst>
      <p:ext uri="{BB962C8B-B14F-4D97-AF65-F5344CB8AC3E}">
        <p14:creationId xmlns:p14="http://schemas.microsoft.com/office/powerpoint/2010/main" val="2050855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23</a:t>
            </a:fld>
            <a:endParaRPr lang="en-US"/>
          </a:p>
        </p:txBody>
      </p:sp>
    </p:spTree>
    <p:extLst>
      <p:ext uri="{BB962C8B-B14F-4D97-AF65-F5344CB8AC3E}">
        <p14:creationId xmlns:p14="http://schemas.microsoft.com/office/powerpoint/2010/main" val="9782080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 good idea to always have an</a:t>
            </a:r>
            <a:r>
              <a:rPr lang="en-US" baseline="0" dirty="0"/>
              <a:t> amount to add to savings each month, how much do you plan to save monthly?</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24</a:t>
            </a:fld>
            <a:endParaRPr lang="en-US"/>
          </a:p>
        </p:txBody>
      </p:sp>
    </p:spTree>
    <p:extLst>
      <p:ext uri="{BB962C8B-B14F-4D97-AF65-F5344CB8AC3E}">
        <p14:creationId xmlns:p14="http://schemas.microsoft.com/office/powerpoint/2010/main" val="306678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the end of the exercise your amount will be</a:t>
            </a:r>
            <a:r>
              <a:rPr lang="en-US" baseline="0" dirty="0"/>
              <a:t> totaled, federal and state taxes will be added in to get the total salary that your lifestyle would require.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25</a:t>
            </a:fld>
            <a:endParaRPr lang="en-US"/>
          </a:p>
        </p:txBody>
      </p:sp>
    </p:spTree>
    <p:extLst>
      <p:ext uri="{BB962C8B-B14F-4D97-AF65-F5344CB8AC3E}">
        <p14:creationId xmlns:p14="http://schemas.microsoft.com/office/powerpoint/2010/main" val="31104167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Then you will</a:t>
            </a:r>
            <a:r>
              <a:rPr lang="en-US" baseline="0" dirty="0"/>
              <a:t> see careers in each cluster to meet your budgetary needs.</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26</a:t>
            </a:fld>
            <a:endParaRPr lang="en-US"/>
          </a:p>
        </p:txBody>
      </p:sp>
    </p:spTree>
    <p:extLst>
      <p:ext uri="{BB962C8B-B14F-4D97-AF65-F5344CB8AC3E}">
        <p14:creationId xmlns:p14="http://schemas.microsoft.com/office/powerpoint/2010/main" val="1027257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what does career readiness mean? (Allow students to add comments?)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Career readiness having the foundational and employability skills to prepare for a career path and the world of work. Career readiness is important because it focuses on teaching the skills students need to succeed in real-world jobs. While having academic skills are very important for content knowledge and preparation, </a:t>
            </a:r>
            <a:r>
              <a:rPr lang="en-US" sz="1200" dirty="0">
                <a:solidFill>
                  <a:schemeClr val="tx1">
                    <a:lumMod val="75000"/>
                    <a:lumOff val="25000"/>
                  </a:schemeClr>
                </a:solidFill>
                <a:latin typeface="Raleway" panose="020B0503030101060003" pitchFamily="34" charset="77"/>
              </a:rPr>
              <a:t>employers are increasingly noting that soft skills, in addition to academic and technical skills (hard skills), are key to enabling employees to work successfully in an organization. We will talk more about this in just a moment.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latin typeface="Raleway" panose="020B0503030101060003" pitchFamily="34" charset="77"/>
              </a:rPr>
              <a:t>If we look at this pie chart, we will see that many of the jobs in the US do require a 4 year degree, but a third of the jobs also are filled by workers who may have a technical degree or trade as well as a third of workers in America that may go straight into the workforce. All of these jobs require you to have a level of academic knowledge, knowing to read an instructional manual, blueprints, directions, etc., but all of them also require you to be able to think critically, communicate and work well with others, show professionalism in the workplace. Soft skills are just as important as having the hard skills.</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3</a:t>
            </a:fld>
            <a:endParaRPr lang="en-US"/>
          </a:p>
        </p:txBody>
      </p:sp>
    </p:spTree>
    <p:extLst>
      <p:ext uri="{BB962C8B-B14F-4D97-AF65-F5344CB8AC3E}">
        <p14:creationId xmlns:p14="http://schemas.microsoft.com/office/powerpoint/2010/main" val="1900631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global workforce today, it is vital</a:t>
            </a:r>
            <a:r>
              <a:rPr lang="en-US" baseline="0" dirty="0"/>
              <a:t> to have both academic skills and essential employability skills.  This winning combination ensures an employer that you have the ability to learn the skills associated with the jobs; and you also have the intangible skills that every employer demands.  Our Academic Skills curriculum and assessments teach and measure competency in math, reading, and data.   </a:t>
            </a:r>
            <a:r>
              <a:rPr lang="en-US" baseline="0"/>
              <a:t>Our Soft </a:t>
            </a:r>
            <a:r>
              <a:rPr lang="en-US" baseline="0" dirty="0"/>
              <a:t>Skills curriculum and assessment teaches and measures abilities in four major areas:  Communicating Effectively, Conveying Professionalism, Promoting Teamwork and Collaboration and Thinking Critically and Solving Problems.  Together you earn two stackable credentials to prove you are ready for the future.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4</a:t>
            </a:fld>
            <a:endParaRPr lang="en-US"/>
          </a:p>
        </p:txBody>
      </p:sp>
    </p:spTree>
    <p:extLst>
      <p:ext uri="{BB962C8B-B14F-4D97-AF65-F5344CB8AC3E}">
        <p14:creationId xmlns:p14="http://schemas.microsoft.com/office/powerpoint/2010/main" val="2151528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Successfully</a:t>
            </a:r>
            <a:r>
              <a:rPr lang="en-US" baseline="0" dirty="0"/>
              <a:t> passing our three</a:t>
            </a:r>
            <a:r>
              <a:rPr lang="en-US" dirty="0"/>
              <a:t> Academic Skills assessments</a:t>
            </a:r>
            <a:r>
              <a:rPr lang="en-US" baseline="0" dirty="0"/>
              <a:t> results in a Credential.  There are four levels of the Academic Skills Credential indicating varying skill abilities.  Here are the credential levels: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5: </a:t>
            </a:r>
            <a:r>
              <a:rPr lang="en-US" sz="1200" dirty="0">
                <a:solidFill>
                  <a:schemeClr val="tx1">
                    <a:lumMod val="75000"/>
                    <a:lumOff val="25000"/>
                  </a:schemeClr>
                </a:solidFill>
                <a:latin typeface="Raleway" panose="020B0503030101060003" pitchFamily="34" charset="77"/>
              </a:rPr>
              <a:t>Successfully pass a minimum of Level 5 in all assessments to be ready for 99% of jobs in the workforce. Occupations include: architect, chemist, geographer, anesthesiologist, and engineer.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4: </a:t>
            </a:r>
            <a:r>
              <a:rPr lang="en-US" sz="1200" dirty="0">
                <a:solidFill>
                  <a:schemeClr val="tx1">
                    <a:lumMod val="75000"/>
                    <a:lumOff val="25000"/>
                  </a:schemeClr>
                </a:solidFill>
                <a:latin typeface="Raleway" panose="020B0503030101060003" pitchFamily="34" charset="77"/>
              </a:rPr>
              <a:t>Successfully pass a minimum of Level 4 in all assessments to be ready for 90% of jobs in the workforce. Occupations include: credit analyst, aircraft mechanic, medical transcriptionist, acute care nurse, and social worker.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3: </a:t>
            </a:r>
            <a:r>
              <a:rPr lang="en-US" sz="1200" dirty="0">
                <a:solidFill>
                  <a:schemeClr val="tx1">
                    <a:lumMod val="75000"/>
                    <a:lumOff val="25000"/>
                  </a:schemeClr>
                </a:solidFill>
                <a:latin typeface="Raleway" panose="020B0503030101060003" pitchFamily="34" charset="77"/>
              </a:rPr>
              <a:t>Successfully pass a minimum of Level 3 in all assessments to be ready for 65% of jobs in the workforce. Occupations include: insulation installer, roofer, chef, pipe layer, flight attendant, and machinist.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chemeClr val="tx1">
                    <a:lumMod val="75000"/>
                    <a:lumOff val="25000"/>
                  </a:schemeClr>
                </a:solidFill>
                <a:latin typeface="Raleway" panose="020B0503030101060003" pitchFamily="34" charset="77"/>
              </a:rPr>
              <a:t>Achievement Level 2: </a:t>
            </a:r>
            <a:r>
              <a:rPr lang="en-US" sz="1200" dirty="0">
                <a:solidFill>
                  <a:schemeClr val="tx1">
                    <a:lumMod val="75000"/>
                    <a:lumOff val="25000"/>
                  </a:schemeClr>
                </a:solidFill>
                <a:latin typeface="Raleway" panose="020B0503030101060003" pitchFamily="34" charset="77"/>
              </a:rPr>
              <a:t>Successfully pass a minimum of Level 2 in all assessments to </a:t>
            </a:r>
            <a:r>
              <a:rPr lang="en-US" sz="1200" dirty="0">
                <a:solidFill>
                  <a:schemeClr val="tx1">
                    <a:lumMod val="75000"/>
                    <a:lumOff val="25000"/>
                  </a:schemeClr>
                </a:solidFill>
                <a:highlight>
                  <a:srgbClr val="FFFF00"/>
                </a:highlight>
                <a:latin typeface="Raleway" panose="020B0503030101060003" pitchFamily="34" charset="77"/>
              </a:rPr>
              <a:t>be ready for 35% of jobs in the workforce. Occupations include: construction laborer, electrician assistant, cement mason, and hygienist.</a:t>
            </a: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chemeClr val="tx1">
                  <a:lumMod val="75000"/>
                  <a:lumOff val="25000"/>
                </a:schemeClr>
              </a:solidFill>
              <a:latin typeface="Raleway" panose="020B0503030101060003" pitchFamily="34" charset="77"/>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chemeClr val="tx1">
                    <a:lumMod val="75000"/>
                    <a:lumOff val="25000"/>
                  </a:schemeClr>
                </a:solidFill>
                <a:latin typeface="Raleway" panose="020B0503030101060003" pitchFamily="34" charset="77"/>
              </a:rPr>
              <a:t>As you can see, the higher the skill level, the more qualified you are</a:t>
            </a:r>
            <a:r>
              <a:rPr lang="en-US" sz="1200" baseline="0" dirty="0">
                <a:solidFill>
                  <a:schemeClr val="tx1">
                    <a:lumMod val="75000"/>
                    <a:lumOff val="25000"/>
                  </a:schemeClr>
                </a:solidFill>
                <a:latin typeface="Raleway" panose="020B0503030101060003" pitchFamily="34" charset="77"/>
              </a:rPr>
              <a:t> for various jobs in the work place.  As you plan for your future occupation, determine where your skills need to be in order to be ready for your career, and strive to obtain the appropriate level.</a:t>
            </a:r>
            <a:endParaRPr lang="en-US" sz="1200" dirty="0">
              <a:solidFill>
                <a:schemeClr val="tx1">
                  <a:lumMod val="75000"/>
                  <a:lumOff val="25000"/>
                </a:schemeClr>
              </a:solidFill>
              <a:latin typeface="Raleway" panose="020B0503030101060003" pitchFamily="34" charset="77"/>
            </a:endParaRPr>
          </a:p>
        </p:txBody>
      </p:sp>
      <p:sp>
        <p:nvSpPr>
          <p:cNvPr id="4" name="Slide Number Placeholder 3"/>
          <p:cNvSpPr>
            <a:spLocks noGrp="1"/>
          </p:cNvSpPr>
          <p:nvPr>
            <p:ph type="sldNum" sz="quarter" idx="10"/>
          </p:nvPr>
        </p:nvSpPr>
        <p:spPr/>
        <p:txBody>
          <a:bodyPr/>
          <a:lstStyle/>
          <a:p>
            <a:fld id="{6BB10DCE-E693-AC4C-934C-6508654643C0}" type="slidenum">
              <a:rPr lang="en-US" smtClean="0"/>
              <a:t>5</a:t>
            </a:fld>
            <a:endParaRPr lang="en-US"/>
          </a:p>
        </p:txBody>
      </p:sp>
    </p:spTree>
    <p:extLst>
      <p:ext uri="{BB962C8B-B14F-4D97-AF65-F5344CB8AC3E}">
        <p14:creationId xmlns:p14="http://schemas.microsoft.com/office/powerpoint/2010/main" val="17775874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Soft Skills are very important to employers, and our</a:t>
            </a:r>
            <a:r>
              <a:rPr lang="en-US" baseline="0" dirty="0"/>
              <a:t> curriculum and assessment helps you prove that you</a:t>
            </a:r>
            <a:r>
              <a:rPr lang="en-US" dirty="0"/>
              <a:t> have the skills to get hired, get promoted and get a better job.</a:t>
            </a:r>
            <a:r>
              <a:rPr lang="en-US" baseline="0" dirty="0"/>
              <a:t> </a:t>
            </a:r>
            <a:r>
              <a:rPr lang="en-US" dirty="0"/>
              <a:t>  Notice that Attitude, Interpersonal Skills, Communication Skills, Drug-Free, and Critical Thinking Skills all</a:t>
            </a:r>
            <a:r>
              <a:rPr lang="en-US" baseline="0" dirty="0"/>
              <a:t> rank as more important than Previous Experience or Academic Preparation.  The skills you see in the highlighted part of the chart above are ALL covered in our Soft Skills Courseware.</a:t>
            </a:r>
            <a:endParaRPr lang="en-US" dirty="0"/>
          </a:p>
        </p:txBody>
      </p:sp>
      <p:sp>
        <p:nvSpPr>
          <p:cNvPr id="4" name="Slide Number Placeholder 3"/>
          <p:cNvSpPr>
            <a:spLocks noGrp="1"/>
          </p:cNvSpPr>
          <p:nvPr>
            <p:ph type="sldNum" sz="quarter" idx="10"/>
          </p:nvPr>
        </p:nvSpPr>
        <p:spPr/>
        <p:txBody>
          <a:bodyPr/>
          <a:lstStyle/>
          <a:p>
            <a:fld id="{6BB10DCE-E693-AC4C-934C-6508654643C0}" type="slidenum">
              <a:rPr lang="en-US" smtClean="0"/>
              <a:t>6</a:t>
            </a:fld>
            <a:endParaRPr lang="en-US"/>
          </a:p>
        </p:txBody>
      </p:sp>
    </p:spTree>
    <p:extLst>
      <p:ext uri="{BB962C8B-B14F-4D97-AF65-F5344CB8AC3E}">
        <p14:creationId xmlns:p14="http://schemas.microsoft.com/office/powerpoint/2010/main" val="3985325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lumMod val="75000"/>
                    <a:lumOff val="25000"/>
                  </a:schemeClr>
                </a:solidFill>
                <a:latin typeface="Raleway" panose="020B0503030101060003" pitchFamily="34" charset="77"/>
              </a:rPr>
              <a:t>Taking a career interest survey is a great way to explore careers. “In the Know” helps you identify and discover important things about yourself. Review the statements in this activity and place a checkmark by the statements that describe things you like to do. Tally the checkmarks by color/category and write the total number in the appropriate box. The three categories with the highest scores identify your Interest Profile.</a:t>
            </a:r>
          </a:p>
          <a:p>
            <a:r>
              <a:rPr lang="en-US" sz="1200" dirty="0">
                <a:solidFill>
                  <a:schemeClr val="tx1">
                    <a:lumMod val="75000"/>
                    <a:lumOff val="25000"/>
                  </a:schemeClr>
                </a:solidFill>
                <a:latin typeface="Raleway" panose="020B0503030101060003" pitchFamily="34" charset="77"/>
              </a:rPr>
              <a:t>Match your Interest Profile with jobs with a matching interest profile to get an idea of potential career choices. </a:t>
            </a:r>
          </a:p>
          <a:p>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7</a:t>
            </a:fld>
            <a:endParaRPr lang="en-US" dirty="0"/>
          </a:p>
        </p:txBody>
      </p:sp>
    </p:spTree>
    <p:extLst>
      <p:ext uri="{BB962C8B-B14F-4D97-AF65-F5344CB8AC3E}">
        <p14:creationId xmlns:p14="http://schemas.microsoft.com/office/powerpoint/2010/main" val="56417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you have identified your Interest Profile, explored careers and education programs that best align with your personality and interests, you can use the 14 career clusters as an additional tool in focusing your goal of career readiness.  These career clusters can help you narrow your search for specific occupations and potential education and training programs that are directly aligned with your career plan.</a:t>
            </a:r>
          </a:p>
        </p:txBody>
      </p:sp>
      <p:sp>
        <p:nvSpPr>
          <p:cNvPr id="4" name="Slide Number Placeholder 3"/>
          <p:cNvSpPr>
            <a:spLocks noGrp="1"/>
          </p:cNvSpPr>
          <p:nvPr>
            <p:ph type="sldNum" sz="quarter" idx="5"/>
          </p:nvPr>
        </p:nvSpPr>
        <p:spPr/>
        <p:txBody>
          <a:bodyPr/>
          <a:lstStyle/>
          <a:p>
            <a:fld id="{6BB10DCE-E693-AC4C-934C-6508654643C0}" type="slidenum">
              <a:rPr lang="en-US" smtClean="0"/>
              <a:t>8</a:t>
            </a:fld>
            <a:endParaRPr lang="en-US" dirty="0"/>
          </a:p>
        </p:txBody>
      </p:sp>
    </p:spTree>
    <p:extLst>
      <p:ext uri="{BB962C8B-B14F-4D97-AF65-F5344CB8AC3E}">
        <p14:creationId xmlns:p14="http://schemas.microsoft.com/office/powerpoint/2010/main" val="17172060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Reality Check is an assessment</a:t>
            </a:r>
            <a:r>
              <a:rPr lang="en-US" baseline="0" dirty="0"/>
              <a:t> to create a budget to align careers with the life you desire.  Through this exercise you will choose the expenses per category and add that  to your budget in the handout.</a:t>
            </a:r>
            <a:endParaRPr lang="en-US" dirty="0"/>
          </a:p>
        </p:txBody>
      </p:sp>
      <p:sp>
        <p:nvSpPr>
          <p:cNvPr id="4" name="Slide Number Placeholder 3"/>
          <p:cNvSpPr>
            <a:spLocks noGrp="1"/>
          </p:cNvSpPr>
          <p:nvPr>
            <p:ph type="sldNum" sz="quarter" idx="5"/>
          </p:nvPr>
        </p:nvSpPr>
        <p:spPr/>
        <p:txBody>
          <a:bodyPr/>
          <a:lstStyle/>
          <a:p>
            <a:fld id="{6BB10DCE-E693-AC4C-934C-6508654643C0}" type="slidenum">
              <a:rPr lang="en-US" smtClean="0"/>
              <a:t>9</a:t>
            </a:fld>
            <a:endParaRPr lang="en-US"/>
          </a:p>
        </p:txBody>
      </p:sp>
    </p:spTree>
    <p:extLst>
      <p:ext uri="{BB962C8B-B14F-4D97-AF65-F5344CB8AC3E}">
        <p14:creationId xmlns:p14="http://schemas.microsoft.com/office/powerpoint/2010/main" val="21815655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8ED872-4534-D6F7-DCAA-E835032E0B4E}"/>
              </a:ext>
            </a:extLst>
          </p:cNvPr>
          <p:cNvSpPr>
            <a:spLocks noGrp="1"/>
          </p:cNvSpPr>
          <p:nvPr>
            <p:ph type="ctrTitle"/>
          </p:nvPr>
        </p:nvSpPr>
        <p:spPr>
          <a:xfrm>
            <a:off x="1143000" y="935302"/>
            <a:ext cx="6858000" cy="1989667"/>
          </a:xfrm>
          <a:prstGeom prst="rect">
            <a:avLst/>
          </a:prstGeom>
        </p:spPr>
        <p:txBody>
          <a:bodyPr anchor="b"/>
          <a:lstStyle>
            <a:lvl1pPr algn="ctr">
              <a:defRPr sz="3375" b="1">
                <a:solidFill>
                  <a:srgbClr val="004668"/>
                </a:solidFill>
              </a:defRPr>
            </a:lvl1pPr>
          </a:lstStyle>
          <a:p>
            <a:r>
              <a:rPr lang="en-US" dirty="0"/>
              <a:t>Click to edit Master title style</a:t>
            </a:r>
          </a:p>
        </p:txBody>
      </p:sp>
      <p:sp>
        <p:nvSpPr>
          <p:cNvPr id="3" name="Subtitle 2">
            <a:extLst>
              <a:ext uri="{FF2B5EF4-FFF2-40B4-BE49-F238E27FC236}">
                <a16:creationId xmlns:a16="http://schemas.microsoft.com/office/drawing/2014/main" id="{19B2750E-E8BA-17EE-092D-68DFE9848C2F}"/>
              </a:ext>
            </a:extLst>
          </p:cNvPr>
          <p:cNvSpPr>
            <a:spLocks noGrp="1"/>
          </p:cNvSpPr>
          <p:nvPr>
            <p:ph type="subTitle" idx="1"/>
          </p:nvPr>
        </p:nvSpPr>
        <p:spPr>
          <a:xfrm>
            <a:off x="1143000" y="3001698"/>
            <a:ext cx="6858000" cy="1379802"/>
          </a:xfrm>
        </p:spPr>
        <p:txBody>
          <a:bodyPr>
            <a:normAutofit/>
          </a:bodyPr>
          <a:lstStyle>
            <a:lvl1pPr marL="0" indent="0" algn="ctr">
              <a:buNone/>
              <a:defRPr sz="1800">
                <a:solidFill>
                  <a:srgbClr val="004668"/>
                </a:solidFill>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a:t>Click to edit Master subtitle style</a:t>
            </a:r>
            <a:endParaRPr lang="en-US" dirty="0"/>
          </a:p>
        </p:txBody>
      </p:sp>
      <p:pic>
        <p:nvPicPr>
          <p:cNvPr id="13" name="Picture 12">
            <a:extLst>
              <a:ext uri="{FF2B5EF4-FFF2-40B4-BE49-F238E27FC236}">
                <a16:creationId xmlns:a16="http://schemas.microsoft.com/office/drawing/2014/main" id="{9AC08E54-6827-441D-584D-E4248A6417CF}"/>
              </a:ext>
            </a:extLst>
          </p:cNvPr>
          <p:cNvPicPr>
            <a:picLocks noChangeAspect="1"/>
          </p:cNvPicPr>
          <p:nvPr/>
        </p:nvPicPr>
        <p:blipFill>
          <a:blip r:embed="rId2"/>
          <a:srcRect/>
          <a:stretch/>
        </p:blipFill>
        <p:spPr>
          <a:xfrm>
            <a:off x="6567280" y="198982"/>
            <a:ext cx="2435087" cy="760640"/>
          </a:xfrm>
          <a:prstGeom prst="rect">
            <a:avLst/>
          </a:prstGeom>
        </p:spPr>
      </p:pic>
      <p:grpSp>
        <p:nvGrpSpPr>
          <p:cNvPr id="12" name="Group 11">
            <a:extLst>
              <a:ext uri="{FF2B5EF4-FFF2-40B4-BE49-F238E27FC236}">
                <a16:creationId xmlns:a16="http://schemas.microsoft.com/office/drawing/2014/main" id="{C03F09C2-9E6A-3991-3CA9-8954948A0FDD}"/>
              </a:ext>
            </a:extLst>
          </p:cNvPr>
          <p:cNvGrpSpPr/>
          <p:nvPr userDrawn="1"/>
        </p:nvGrpSpPr>
        <p:grpSpPr>
          <a:xfrm>
            <a:off x="-942601" y="-918908"/>
            <a:ext cx="2205241" cy="3719900"/>
            <a:chOff x="-942601" y="-918908"/>
            <a:chExt cx="2205241" cy="3719900"/>
          </a:xfrm>
        </p:grpSpPr>
        <p:sp>
          <p:nvSpPr>
            <p:cNvPr id="11" name="Right Triangle 10">
              <a:extLst>
                <a:ext uri="{FF2B5EF4-FFF2-40B4-BE49-F238E27FC236}">
                  <a16:creationId xmlns:a16="http://schemas.microsoft.com/office/drawing/2014/main" id="{966CCFDB-408B-2784-C848-FB58D3E5AE4F}"/>
                </a:ext>
              </a:extLst>
            </p:cNvPr>
            <p:cNvSpPr/>
            <p:nvPr/>
          </p:nvSpPr>
          <p:spPr>
            <a:xfrm rot="18889086" flipH="1">
              <a:off x="-964334" y="853623"/>
              <a:ext cx="1969102" cy="1925635"/>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Lst>
              <a:ahLst/>
              <a:cxnLst>
                <a:cxn ang="0">
                  <a:pos x="connsiteX0" y="connsiteY0"/>
                </a:cxn>
                <a:cxn ang="0">
                  <a:pos x="connsiteX1" y="connsiteY1"/>
                </a:cxn>
                <a:cxn ang="0">
                  <a:pos x="connsiteX2" y="connsiteY2"/>
                </a:cxn>
                <a:cxn ang="0">
                  <a:pos x="connsiteX3" y="connsiteY3"/>
                </a:cxn>
              </a:cxnLst>
              <a:rect l="l" t="t" r="r" b="b"/>
              <a:pathLst>
                <a:path w="1859959" h="1918927">
                  <a:moveTo>
                    <a:pt x="0" y="1918927"/>
                  </a:moveTo>
                  <a:lnTo>
                    <a:pt x="35618" y="0"/>
                  </a:lnTo>
                  <a:lnTo>
                    <a:pt x="1859959" y="1918927"/>
                  </a:lnTo>
                  <a:lnTo>
                    <a:pt x="0" y="1918927"/>
                  </a:lnTo>
                  <a:close/>
                </a:path>
              </a:pathLst>
            </a:custGeom>
            <a:solidFill>
              <a:srgbClr val="37AED1"/>
            </a:solidFill>
            <a:ln>
              <a:solidFill>
                <a:srgbClr val="37A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9" name="Right Triangle 10">
              <a:extLst>
                <a:ext uri="{FF2B5EF4-FFF2-40B4-BE49-F238E27FC236}">
                  <a16:creationId xmlns:a16="http://schemas.microsoft.com/office/drawing/2014/main" id="{A3E5567D-A2E9-E1C6-B036-EE5BBC286754}"/>
                </a:ext>
              </a:extLst>
            </p:cNvPr>
            <p:cNvSpPr/>
            <p:nvPr/>
          </p:nvSpPr>
          <p:spPr>
            <a:xfrm rot="18889086" flipH="1">
              <a:off x="-977077" y="333645"/>
              <a:ext cx="2102810" cy="1899733"/>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 name="connsiteX0" fmla="*/ 0 w 1859959"/>
                <a:gd name="connsiteY0" fmla="*/ 1700344 h 1700344"/>
                <a:gd name="connsiteX1" fmla="*/ 147706 w 1859959"/>
                <a:gd name="connsiteY1" fmla="*/ 0 h 1700344"/>
                <a:gd name="connsiteX2" fmla="*/ 1859959 w 1859959"/>
                <a:gd name="connsiteY2" fmla="*/ 1700344 h 1700344"/>
                <a:gd name="connsiteX3" fmla="*/ 0 w 1859959"/>
                <a:gd name="connsiteY3" fmla="*/ 1700344 h 1700344"/>
                <a:gd name="connsiteX0" fmla="*/ 0 w 1859959"/>
                <a:gd name="connsiteY0" fmla="*/ 1684442 h 1684442"/>
                <a:gd name="connsiteX1" fmla="*/ 184890 w 1859959"/>
                <a:gd name="connsiteY1" fmla="*/ 0 h 1684442"/>
                <a:gd name="connsiteX2" fmla="*/ 1859959 w 1859959"/>
                <a:gd name="connsiteY2" fmla="*/ 1684442 h 1684442"/>
                <a:gd name="connsiteX3" fmla="*/ 0 w 1859959"/>
                <a:gd name="connsiteY3" fmla="*/ 1684442 h 1684442"/>
              </a:gdLst>
              <a:ahLst/>
              <a:cxnLst>
                <a:cxn ang="0">
                  <a:pos x="connsiteX0" y="connsiteY0"/>
                </a:cxn>
                <a:cxn ang="0">
                  <a:pos x="connsiteX1" y="connsiteY1"/>
                </a:cxn>
                <a:cxn ang="0">
                  <a:pos x="connsiteX2" y="connsiteY2"/>
                </a:cxn>
                <a:cxn ang="0">
                  <a:pos x="connsiteX3" y="connsiteY3"/>
                </a:cxn>
              </a:cxnLst>
              <a:rect l="l" t="t" r="r" b="b"/>
              <a:pathLst>
                <a:path w="1859959" h="1684442">
                  <a:moveTo>
                    <a:pt x="0" y="1684442"/>
                  </a:moveTo>
                  <a:lnTo>
                    <a:pt x="184890" y="0"/>
                  </a:lnTo>
                  <a:lnTo>
                    <a:pt x="1859959" y="1684442"/>
                  </a:lnTo>
                  <a:lnTo>
                    <a:pt x="0" y="1684442"/>
                  </a:lnTo>
                  <a:close/>
                </a:path>
              </a:pathLst>
            </a:custGeom>
            <a:solidFill>
              <a:srgbClr val="ADD137"/>
            </a:solidFill>
            <a:ln>
              <a:solidFill>
                <a:srgbClr val="ADD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6" name="Isosceles Triangle 5">
              <a:extLst>
                <a:ext uri="{FF2B5EF4-FFF2-40B4-BE49-F238E27FC236}">
                  <a16:creationId xmlns:a16="http://schemas.microsoft.com/office/drawing/2014/main" id="{933B57E1-167E-35DF-B12F-99DEA26AE57E}"/>
                </a:ext>
              </a:extLst>
            </p:cNvPr>
            <p:cNvSpPr/>
            <p:nvPr/>
          </p:nvSpPr>
          <p:spPr>
            <a:xfrm rot="18858973">
              <a:off x="-998377" y="-192385"/>
              <a:ext cx="2987539" cy="1534494"/>
            </a:xfrm>
            <a:custGeom>
              <a:avLst/>
              <a:gdLst>
                <a:gd name="connsiteX0" fmla="*/ 0 w 3401401"/>
                <a:gd name="connsiteY0" fmla="*/ 1943100 h 1943100"/>
                <a:gd name="connsiteX1" fmla="*/ 1700701 w 3401401"/>
                <a:gd name="connsiteY1" fmla="*/ 0 h 1943100"/>
                <a:gd name="connsiteX2" fmla="*/ 3401401 w 3401401"/>
                <a:gd name="connsiteY2" fmla="*/ 1943100 h 1943100"/>
                <a:gd name="connsiteX3" fmla="*/ 0 w 3401401"/>
                <a:gd name="connsiteY3" fmla="*/ 1943100 h 1943100"/>
                <a:gd name="connsiteX0" fmla="*/ 0 w 3666436"/>
                <a:gd name="connsiteY0" fmla="*/ 1712363 h 1943100"/>
                <a:gd name="connsiteX1" fmla="*/ 1965736 w 3666436"/>
                <a:gd name="connsiteY1" fmla="*/ 0 h 1943100"/>
                <a:gd name="connsiteX2" fmla="*/ 3666436 w 3666436"/>
                <a:gd name="connsiteY2" fmla="*/ 1943100 h 1943100"/>
                <a:gd name="connsiteX3" fmla="*/ 0 w 3666436"/>
                <a:gd name="connsiteY3" fmla="*/ 1712363 h 1943100"/>
                <a:gd name="connsiteX0" fmla="*/ 0 w 3656869"/>
                <a:gd name="connsiteY0" fmla="*/ 1712363 h 1977636"/>
                <a:gd name="connsiteX1" fmla="*/ 1965736 w 3656869"/>
                <a:gd name="connsiteY1" fmla="*/ 0 h 1977636"/>
                <a:gd name="connsiteX2" fmla="*/ 3656869 w 3656869"/>
                <a:gd name="connsiteY2" fmla="*/ 1977636 h 1977636"/>
                <a:gd name="connsiteX3" fmla="*/ 0 w 3656869"/>
                <a:gd name="connsiteY3" fmla="*/ 1712363 h 1977636"/>
                <a:gd name="connsiteX0" fmla="*/ 0 w 3664390"/>
                <a:gd name="connsiteY0" fmla="*/ 1712363 h 1971137"/>
                <a:gd name="connsiteX1" fmla="*/ 1965736 w 3664390"/>
                <a:gd name="connsiteY1" fmla="*/ 0 h 1971137"/>
                <a:gd name="connsiteX2" fmla="*/ 3664390 w 3664390"/>
                <a:gd name="connsiteY2" fmla="*/ 1971137 h 1971137"/>
                <a:gd name="connsiteX3" fmla="*/ 0 w 3664390"/>
                <a:gd name="connsiteY3" fmla="*/ 1712363 h 1971137"/>
                <a:gd name="connsiteX0" fmla="*/ 0 w 3692429"/>
                <a:gd name="connsiteY0" fmla="*/ 1710317 h 1971137"/>
                <a:gd name="connsiteX1" fmla="*/ 1993775 w 3692429"/>
                <a:gd name="connsiteY1" fmla="*/ 0 h 1971137"/>
                <a:gd name="connsiteX2" fmla="*/ 3692429 w 3692429"/>
                <a:gd name="connsiteY2" fmla="*/ 1971137 h 1971137"/>
                <a:gd name="connsiteX3" fmla="*/ 0 w 3692429"/>
                <a:gd name="connsiteY3" fmla="*/ 1710317 h 1971137"/>
                <a:gd name="connsiteX0" fmla="*/ 0 w 3652165"/>
                <a:gd name="connsiteY0" fmla="*/ 1986456 h 1986456"/>
                <a:gd name="connsiteX1" fmla="*/ 1953511 w 3652165"/>
                <a:gd name="connsiteY1" fmla="*/ 0 h 1986456"/>
                <a:gd name="connsiteX2" fmla="*/ 3652165 w 3652165"/>
                <a:gd name="connsiteY2" fmla="*/ 1971137 h 1986456"/>
                <a:gd name="connsiteX3" fmla="*/ 0 w 3652165"/>
                <a:gd name="connsiteY3" fmla="*/ 1986456 h 1986456"/>
                <a:gd name="connsiteX0" fmla="*/ 0 w 3614999"/>
                <a:gd name="connsiteY0" fmla="*/ 2028850 h 2028851"/>
                <a:gd name="connsiteX1" fmla="*/ 1916345 w 3614999"/>
                <a:gd name="connsiteY1" fmla="*/ 0 h 2028851"/>
                <a:gd name="connsiteX2" fmla="*/ 3614999 w 3614999"/>
                <a:gd name="connsiteY2" fmla="*/ 1971137 h 2028851"/>
                <a:gd name="connsiteX3" fmla="*/ 0 w 3614999"/>
                <a:gd name="connsiteY3" fmla="*/ 2028850 h 2028851"/>
                <a:gd name="connsiteX0" fmla="*/ 0 w 3585049"/>
                <a:gd name="connsiteY0" fmla="*/ 2045989 h 2045990"/>
                <a:gd name="connsiteX1" fmla="*/ 1886395 w 3585049"/>
                <a:gd name="connsiteY1" fmla="*/ 0 h 2045990"/>
                <a:gd name="connsiteX2" fmla="*/ 3585049 w 3585049"/>
                <a:gd name="connsiteY2" fmla="*/ 1971137 h 2045990"/>
                <a:gd name="connsiteX3" fmla="*/ 0 w 3585049"/>
                <a:gd name="connsiteY3" fmla="*/ 2045989 h 2045990"/>
              </a:gdLst>
              <a:ahLst/>
              <a:cxnLst>
                <a:cxn ang="0">
                  <a:pos x="connsiteX0" y="connsiteY0"/>
                </a:cxn>
                <a:cxn ang="0">
                  <a:pos x="connsiteX1" y="connsiteY1"/>
                </a:cxn>
                <a:cxn ang="0">
                  <a:pos x="connsiteX2" y="connsiteY2"/>
                </a:cxn>
                <a:cxn ang="0">
                  <a:pos x="connsiteX3" y="connsiteY3"/>
                </a:cxn>
              </a:cxnLst>
              <a:rect l="l" t="t" r="r" b="b"/>
              <a:pathLst>
                <a:path w="3585049" h="2045990">
                  <a:moveTo>
                    <a:pt x="0" y="2045989"/>
                  </a:moveTo>
                  <a:lnTo>
                    <a:pt x="1886395" y="0"/>
                  </a:lnTo>
                  <a:lnTo>
                    <a:pt x="3585049" y="1971137"/>
                  </a:lnTo>
                  <a:lnTo>
                    <a:pt x="0" y="2045989"/>
                  </a:lnTo>
                  <a:close/>
                </a:path>
              </a:pathLst>
            </a:custGeom>
            <a:solidFill>
              <a:srgbClr val="004668"/>
            </a:solidFill>
            <a:ln>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23" name="Group 22">
            <a:extLst>
              <a:ext uri="{FF2B5EF4-FFF2-40B4-BE49-F238E27FC236}">
                <a16:creationId xmlns:a16="http://schemas.microsoft.com/office/drawing/2014/main" id="{7D0288BB-6F5E-D7C8-C638-11921304BDB0}"/>
              </a:ext>
            </a:extLst>
          </p:cNvPr>
          <p:cNvGrpSpPr/>
          <p:nvPr userDrawn="1"/>
        </p:nvGrpSpPr>
        <p:grpSpPr>
          <a:xfrm rot="10800000">
            <a:off x="7899746" y="2919748"/>
            <a:ext cx="2205241" cy="3719900"/>
            <a:chOff x="-942601" y="-918908"/>
            <a:chExt cx="2205241" cy="3719900"/>
          </a:xfrm>
        </p:grpSpPr>
        <p:sp>
          <p:nvSpPr>
            <p:cNvPr id="24" name="Right Triangle 10">
              <a:extLst>
                <a:ext uri="{FF2B5EF4-FFF2-40B4-BE49-F238E27FC236}">
                  <a16:creationId xmlns:a16="http://schemas.microsoft.com/office/drawing/2014/main" id="{746A42E2-906A-ED92-8FA8-C17244370EFE}"/>
                </a:ext>
              </a:extLst>
            </p:cNvPr>
            <p:cNvSpPr/>
            <p:nvPr/>
          </p:nvSpPr>
          <p:spPr>
            <a:xfrm rot="18889086" flipH="1">
              <a:off x="-964334" y="853623"/>
              <a:ext cx="1969102" cy="1925635"/>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Lst>
              <a:ahLst/>
              <a:cxnLst>
                <a:cxn ang="0">
                  <a:pos x="connsiteX0" y="connsiteY0"/>
                </a:cxn>
                <a:cxn ang="0">
                  <a:pos x="connsiteX1" y="connsiteY1"/>
                </a:cxn>
                <a:cxn ang="0">
                  <a:pos x="connsiteX2" y="connsiteY2"/>
                </a:cxn>
                <a:cxn ang="0">
                  <a:pos x="connsiteX3" y="connsiteY3"/>
                </a:cxn>
              </a:cxnLst>
              <a:rect l="l" t="t" r="r" b="b"/>
              <a:pathLst>
                <a:path w="1859959" h="1918927">
                  <a:moveTo>
                    <a:pt x="0" y="1918927"/>
                  </a:moveTo>
                  <a:lnTo>
                    <a:pt x="35618" y="0"/>
                  </a:lnTo>
                  <a:lnTo>
                    <a:pt x="1859959" y="1918927"/>
                  </a:lnTo>
                  <a:lnTo>
                    <a:pt x="0" y="1918927"/>
                  </a:lnTo>
                  <a:close/>
                </a:path>
              </a:pathLst>
            </a:custGeom>
            <a:solidFill>
              <a:srgbClr val="37AED1"/>
            </a:solidFill>
            <a:ln>
              <a:solidFill>
                <a:srgbClr val="37A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25" name="Right Triangle 10">
              <a:extLst>
                <a:ext uri="{FF2B5EF4-FFF2-40B4-BE49-F238E27FC236}">
                  <a16:creationId xmlns:a16="http://schemas.microsoft.com/office/drawing/2014/main" id="{88B0DD0E-33F4-B431-0D0A-D73080C76A80}"/>
                </a:ext>
              </a:extLst>
            </p:cNvPr>
            <p:cNvSpPr/>
            <p:nvPr/>
          </p:nvSpPr>
          <p:spPr>
            <a:xfrm rot="18889086" flipH="1">
              <a:off x="-977077" y="333645"/>
              <a:ext cx="2102810" cy="1899733"/>
            </a:xfrm>
            <a:custGeom>
              <a:avLst/>
              <a:gdLst>
                <a:gd name="connsiteX0" fmla="*/ 0 w 1859959"/>
                <a:gd name="connsiteY0" fmla="*/ 1884012 h 1884012"/>
                <a:gd name="connsiteX1" fmla="*/ 0 w 1859959"/>
                <a:gd name="connsiteY1" fmla="*/ 0 h 1884012"/>
                <a:gd name="connsiteX2" fmla="*/ 1859959 w 1859959"/>
                <a:gd name="connsiteY2" fmla="*/ 1884012 h 1884012"/>
                <a:gd name="connsiteX3" fmla="*/ 0 w 1859959"/>
                <a:gd name="connsiteY3" fmla="*/ 1884012 h 1884012"/>
                <a:gd name="connsiteX0" fmla="*/ 0 w 1859959"/>
                <a:gd name="connsiteY0" fmla="*/ 1918927 h 1918927"/>
                <a:gd name="connsiteX1" fmla="*/ 35618 w 1859959"/>
                <a:gd name="connsiteY1" fmla="*/ 0 h 1918927"/>
                <a:gd name="connsiteX2" fmla="*/ 1859959 w 1859959"/>
                <a:gd name="connsiteY2" fmla="*/ 1918927 h 1918927"/>
                <a:gd name="connsiteX3" fmla="*/ 0 w 1859959"/>
                <a:gd name="connsiteY3" fmla="*/ 1918927 h 1918927"/>
                <a:gd name="connsiteX0" fmla="*/ 0 w 1859959"/>
                <a:gd name="connsiteY0" fmla="*/ 1700344 h 1700344"/>
                <a:gd name="connsiteX1" fmla="*/ 147706 w 1859959"/>
                <a:gd name="connsiteY1" fmla="*/ 0 h 1700344"/>
                <a:gd name="connsiteX2" fmla="*/ 1859959 w 1859959"/>
                <a:gd name="connsiteY2" fmla="*/ 1700344 h 1700344"/>
                <a:gd name="connsiteX3" fmla="*/ 0 w 1859959"/>
                <a:gd name="connsiteY3" fmla="*/ 1700344 h 1700344"/>
                <a:gd name="connsiteX0" fmla="*/ 0 w 1859959"/>
                <a:gd name="connsiteY0" fmla="*/ 1684442 h 1684442"/>
                <a:gd name="connsiteX1" fmla="*/ 184890 w 1859959"/>
                <a:gd name="connsiteY1" fmla="*/ 0 h 1684442"/>
                <a:gd name="connsiteX2" fmla="*/ 1859959 w 1859959"/>
                <a:gd name="connsiteY2" fmla="*/ 1684442 h 1684442"/>
                <a:gd name="connsiteX3" fmla="*/ 0 w 1859959"/>
                <a:gd name="connsiteY3" fmla="*/ 1684442 h 1684442"/>
              </a:gdLst>
              <a:ahLst/>
              <a:cxnLst>
                <a:cxn ang="0">
                  <a:pos x="connsiteX0" y="connsiteY0"/>
                </a:cxn>
                <a:cxn ang="0">
                  <a:pos x="connsiteX1" y="connsiteY1"/>
                </a:cxn>
                <a:cxn ang="0">
                  <a:pos x="connsiteX2" y="connsiteY2"/>
                </a:cxn>
                <a:cxn ang="0">
                  <a:pos x="connsiteX3" y="connsiteY3"/>
                </a:cxn>
              </a:cxnLst>
              <a:rect l="l" t="t" r="r" b="b"/>
              <a:pathLst>
                <a:path w="1859959" h="1684442">
                  <a:moveTo>
                    <a:pt x="0" y="1684442"/>
                  </a:moveTo>
                  <a:lnTo>
                    <a:pt x="184890" y="0"/>
                  </a:lnTo>
                  <a:lnTo>
                    <a:pt x="1859959" y="1684442"/>
                  </a:lnTo>
                  <a:lnTo>
                    <a:pt x="0" y="1684442"/>
                  </a:lnTo>
                  <a:close/>
                </a:path>
              </a:pathLst>
            </a:custGeom>
            <a:solidFill>
              <a:srgbClr val="ADD137"/>
            </a:solidFill>
            <a:ln>
              <a:solidFill>
                <a:srgbClr val="ADD1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tx1"/>
                </a:solidFill>
              </a:endParaRPr>
            </a:p>
          </p:txBody>
        </p:sp>
        <p:sp>
          <p:nvSpPr>
            <p:cNvPr id="26" name="Isosceles Triangle 5">
              <a:extLst>
                <a:ext uri="{FF2B5EF4-FFF2-40B4-BE49-F238E27FC236}">
                  <a16:creationId xmlns:a16="http://schemas.microsoft.com/office/drawing/2014/main" id="{5F1E19E5-26A6-A858-7D2A-1A5464FA7630}"/>
                </a:ext>
              </a:extLst>
            </p:cNvPr>
            <p:cNvSpPr/>
            <p:nvPr/>
          </p:nvSpPr>
          <p:spPr>
            <a:xfrm rot="18858973">
              <a:off x="-998377" y="-192385"/>
              <a:ext cx="2987539" cy="1534494"/>
            </a:xfrm>
            <a:custGeom>
              <a:avLst/>
              <a:gdLst>
                <a:gd name="connsiteX0" fmla="*/ 0 w 3401401"/>
                <a:gd name="connsiteY0" fmla="*/ 1943100 h 1943100"/>
                <a:gd name="connsiteX1" fmla="*/ 1700701 w 3401401"/>
                <a:gd name="connsiteY1" fmla="*/ 0 h 1943100"/>
                <a:gd name="connsiteX2" fmla="*/ 3401401 w 3401401"/>
                <a:gd name="connsiteY2" fmla="*/ 1943100 h 1943100"/>
                <a:gd name="connsiteX3" fmla="*/ 0 w 3401401"/>
                <a:gd name="connsiteY3" fmla="*/ 1943100 h 1943100"/>
                <a:gd name="connsiteX0" fmla="*/ 0 w 3666436"/>
                <a:gd name="connsiteY0" fmla="*/ 1712363 h 1943100"/>
                <a:gd name="connsiteX1" fmla="*/ 1965736 w 3666436"/>
                <a:gd name="connsiteY1" fmla="*/ 0 h 1943100"/>
                <a:gd name="connsiteX2" fmla="*/ 3666436 w 3666436"/>
                <a:gd name="connsiteY2" fmla="*/ 1943100 h 1943100"/>
                <a:gd name="connsiteX3" fmla="*/ 0 w 3666436"/>
                <a:gd name="connsiteY3" fmla="*/ 1712363 h 1943100"/>
                <a:gd name="connsiteX0" fmla="*/ 0 w 3656869"/>
                <a:gd name="connsiteY0" fmla="*/ 1712363 h 1977636"/>
                <a:gd name="connsiteX1" fmla="*/ 1965736 w 3656869"/>
                <a:gd name="connsiteY1" fmla="*/ 0 h 1977636"/>
                <a:gd name="connsiteX2" fmla="*/ 3656869 w 3656869"/>
                <a:gd name="connsiteY2" fmla="*/ 1977636 h 1977636"/>
                <a:gd name="connsiteX3" fmla="*/ 0 w 3656869"/>
                <a:gd name="connsiteY3" fmla="*/ 1712363 h 1977636"/>
                <a:gd name="connsiteX0" fmla="*/ 0 w 3664390"/>
                <a:gd name="connsiteY0" fmla="*/ 1712363 h 1971137"/>
                <a:gd name="connsiteX1" fmla="*/ 1965736 w 3664390"/>
                <a:gd name="connsiteY1" fmla="*/ 0 h 1971137"/>
                <a:gd name="connsiteX2" fmla="*/ 3664390 w 3664390"/>
                <a:gd name="connsiteY2" fmla="*/ 1971137 h 1971137"/>
                <a:gd name="connsiteX3" fmla="*/ 0 w 3664390"/>
                <a:gd name="connsiteY3" fmla="*/ 1712363 h 1971137"/>
                <a:gd name="connsiteX0" fmla="*/ 0 w 3692429"/>
                <a:gd name="connsiteY0" fmla="*/ 1710317 h 1971137"/>
                <a:gd name="connsiteX1" fmla="*/ 1993775 w 3692429"/>
                <a:gd name="connsiteY1" fmla="*/ 0 h 1971137"/>
                <a:gd name="connsiteX2" fmla="*/ 3692429 w 3692429"/>
                <a:gd name="connsiteY2" fmla="*/ 1971137 h 1971137"/>
                <a:gd name="connsiteX3" fmla="*/ 0 w 3692429"/>
                <a:gd name="connsiteY3" fmla="*/ 1710317 h 1971137"/>
                <a:gd name="connsiteX0" fmla="*/ 0 w 3652165"/>
                <a:gd name="connsiteY0" fmla="*/ 1986456 h 1986456"/>
                <a:gd name="connsiteX1" fmla="*/ 1953511 w 3652165"/>
                <a:gd name="connsiteY1" fmla="*/ 0 h 1986456"/>
                <a:gd name="connsiteX2" fmla="*/ 3652165 w 3652165"/>
                <a:gd name="connsiteY2" fmla="*/ 1971137 h 1986456"/>
                <a:gd name="connsiteX3" fmla="*/ 0 w 3652165"/>
                <a:gd name="connsiteY3" fmla="*/ 1986456 h 1986456"/>
                <a:gd name="connsiteX0" fmla="*/ 0 w 3614999"/>
                <a:gd name="connsiteY0" fmla="*/ 2028850 h 2028851"/>
                <a:gd name="connsiteX1" fmla="*/ 1916345 w 3614999"/>
                <a:gd name="connsiteY1" fmla="*/ 0 h 2028851"/>
                <a:gd name="connsiteX2" fmla="*/ 3614999 w 3614999"/>
                <a:gd name="connsiteY2" fmla="*/ 1971137 h 2028851"/>
                <a:gd name="connsiteX3" fmla="*/ 0 w 3614999"/>
                <a:gd name="connsiteY3" fmla="*/ 2028850 h 2028851"/>
                <a:gd name="connsiteX0" fmla="*/ 0 w 3585049"/>
                <a:gd name="connsiteY0" fmla="*/ 2045989 h 2045990"/>
                <a:gd name="connsiteX1" fmla="*/ 1886395 w 3585049"/>
                <a:gd name="connsiteY1" fmla="*/ 0 h 2045990"/>
                <a:gd name="connsiteX2" fmla="*/ 3585049 w 3585049"/>
                <a:gd name="connsiteY2" fmla="*/ 1971137 h 2045990"/>
                <a:gd name="connsiteX3" fmla="*/ 0 w 3585049"/>
                <a:gd name="connsiteY3" fmla="*/ 2045989 h 2045990"/>
              </a:gdLst>
              <a:ahLst/>
              <a:cxnLst>
                <a:cxn ang="0">
                  <a:pos x="connsiteX0" y="connsiteY0"/>
                </a:cxn>
                <a:cxn ang="0">
                  <a:pos x="connsiteX1" y="connsiteY1"/>
                </a:cxn>
                <a:cxn ang="0">
                  <a:pos x="connsiteX2" y="connsiteY2"/>
                </a:cxn>
                <a:cxn ang="0">
                  <a:pos x="connsiteX3" y="connsiteY3"/>
                </a:cxn>
              </a:cxnLst>
              <a:rect l="l" t="t" r="r" b="b"/>
              <a:pathLst>
                <a:path w="3585049" h="2045990">
                  <a:moveTo>
                    <a:pt x="0" y="2045989"/>
                  </a:moveTo>
                  <a:lnTo>
                    <a:pt x="1886395" y="0"/>
                  </a:lnTo>
                  <a:lnTo>
                    <a:pt x="3585049" y="1971137"/>
                  </a:lnTo>
                  <a:lnTo>
                    <a:pt x="0" y="2045989"/>
                  </a:lnTo>
                  <a:close/>
                </a:path>
              </a:pathLst>
            </a:custGeom>
            <a:solidFill>
              <a:srgbClr val="004668"/>
            </a:solidFill>
            <a:ln>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spTree>
    <p:extLst>
      <p:ext uri="{BB962C8B-B14F-4D97-AF65-F5344CB8AC3E}">
        <p14:creationId xmlns:p14="http://schemas.microsoft.com/office/powerpoint/2010/main" val="3663279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B7612-7AD0-B817-3451-79FDEE065C01}"/>
              </a:ext>
            </a:extLst>
          </p:cNvPr>
          <p:cNvSpPr>
            <a:spLocks noGrp="1"/>
          </p:cNvSpPr>
          <p:nvPr>
            <p:ph type="title"/>
          </p:nvPr>
        </p:nvSpPr>
        <p:spPr>
          <a:xfrm>
            <a:off x="628650" y="304273"/>
            <a:ext cx="7886700" cy="1104636"/>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C1912ED-32FC-BA5C-0F13-BE5DC196903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0611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DDEDA7-6DA7-F18D-0A02-6CC58B838730}"/>
              </a:ext>
            </a:extLst>
          </p:cNvPr>
          <p:cNvSpPr>
            <a:spLocks noGrp="1"/>
          </p:cNvSpPr>
          <p:nvPr>
            <p:ph type="title" orient="vert"/>
          </p:nvPr>
        </p:nvSpPr>
        <p:spPr>
          <a:xfrm>
            <a:off x="6543676" y="304271"/>
            <a:ext cx="1971675" cy="4843198"/>
          </a:xfrm>
          <a:prstGeom prst="rect">
            <a:avLst/>
          </a:prstGeo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54C706E-867E-C688-953D-0140F9B8E84C}"/>
              </a:ext>
            </a:extLst>
          </p:cNvPr>
          <p:cNvSpPr>
            <a:spLocks noGrp="1"/>
          </p:cNvSpPr>
          <p:nvPr>
            <p:ph type="body" orient="vert" idx="1"/>
          </p:nvPr>
        </p:nvSpPr>
        <p:spPr>
          <a:xfrm>
            <a:off x="628651" y="304271"/>
            <a:ext cx="5800725" cy="484319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27734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6D6EF-71F4-8099-128E-05119188A10C}"/>
              </a:ext>
            </a:extLst>
          </p:cNvPr>
          <p:cNvSpPr>
            <a:spLocks noGrp="1"/>
          </p:cNvSpPr>
          <p:nvPr>
            <p:ph type="title"/>
          </p:nvPr>
        </p:nvSpPr>
        <p:spPr>
          <a:xfrm>
            <a:off x="628650" y="304273"/>
            <a:ext cx="7886700" cy="806303"/>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7F2F98A9-F773-7794-5FF3-62DCF36DCC31}"/>
              </a:ext>
            </a:extLst>
          </p:cNvPr>
          <p:cNvSpPr>
            <a:spLocks noGrp="1"/>
          </p:cNvSpPr>
          <p:nvPr>
            <p:ph idx="1"/>
          </p:nvPr>
        </p:nvSpPr>
        <p:spPr>
          <a:xfrm>
            <a:off x="628650" y="1215957"/>
            <a:ext cx="7886700" cy="39315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81555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747BA-F5F7-C1A6-461D-E121953B0A8C}"/>
              </a:ext>
            </a:extLst>
          </p:cNvPr>
          <p:cNvSpPr>
            <a:spLocks noGrp="1"/>
          </p:cNvSpPr>
          <p:nvPr>
            <p:ph type="title"/>
          </p:nvPr>
        </p:nvSpPr>
        <p:spPr>
          <a:xfrm>
            <a:off x="623888" y="1424784"/>
            <a:ext cx="7886700" cy="2377281"/>
          </a:xfrm>
          <a:prstGeom prst="rect">
            <a:avLst/>
          </a:prstGeom>
        </p:spPr>
        <p:txBody>
          <a:bodyPr anchor="b"/>
          <a:lstStyle>
            <a:lvl1pPr>
              <a:defRPr sz="3375"/>
            </a:lvl1pPr>
          </a:lstStyle>
          <a:p>
            <a:r>
              <a:rPr lang="en-US" dirty="0"/>
              <a:t>Click to edit Master title style</a:t>
            </a:r>
          </a:p>
        </p:txBody>
      </p:sp>
      <p:sp>
        <p:nvSpPr>
          <p:cNvPr id="3" name="Text Placeholder 2">
            <a:extLst>
              <a:ext uri="{FF2B5EF4-FFF2-40B4-BE49-F238E27FC236}">
                <a16:creationId xmlns:a16="http://schemas.microsoft.com/office/drawing/2014/main" id="{84884F24-1CA1-CFEF-6B91-89480B7BBCD7}"/>
              </a:ext>
            </a:extLst>
          </p:cNvPr>
          <p:cNvSpPr>
            <a:spLocks noGrp="1"/>
          </p:cNvSpPr>
          <p:nvPr>
            <p:ph type="body" idx="1"/>
          </p:nvPr>
        </p:nvSpPr>
        <p:spPr>
          <a:xfrm>
            <a:off x="623888" y="3824555"/>
            <a:ext cx="7886700" cy="1250156"/>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765962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548C4-D9FA-9D70-FF17-4BB554D21B0B}"/>
              </a:ext>
            </a:extLst>
          </p:cNvPr>
          <p:cNvSpPr>
            <a:spLocks noGrp="1"/>
          </p:cNvSpPr>
          <p:nvPr>
            <p:ph type="title"/>
          </p:nvPr>
        </p:nvSpPr>
        <p:spPr>
          <a:xfrm>
            <a:off x="628650" y="304273"/>
            <a:ext cx="7886700" cy="838728"/>
          </a:xfrm>
          <a:prstGeom prst="rect">
            <a:avLst/>
          </a:prstGeo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7468EB8-59D9-394E-D9B6-BA0A07E0F141}"/>
              </a:ext>
            </a:extLst>
          </p:cNvPr>
          <p:cNvSpPr>
            <a:spLocks noGrp="1"/>
          </p:cNvSpPr>
          <p:nvPr>
            <p:ph sz="half" idx="1"/>
          </p:nvPr>
        </p:nvSpPr>
        <p:spPr>
          <a:xfrm>
            <a:off x="628650" y="1270057"/>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81242C4E-D69D-EF06-8159-BE6CFF1E85E7}"/>
              </a:ext>
            </a:extLst>
          </p:cNvPr>
          <p:cNvSpPr>
            <a:spLocks noGrp="1"/>
          </p:cNvSpPr>
          <p:nvPr>
            <p:ph sz="half" idx="2"/>
          </p:nvPr>
        </p:nvSpPr>
        <p:spPr>
          <a:xfrm>
            <a:off x="4629150" y="1270057"/>
            <a:ext cx="3886200" cy="362611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07152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EEDC8-EE8E-356F-F6E5-6A643FAC2BC3}"/>
              </a:ext>
            </a:extLst>
          </p:cNvPr>
          <p:cNvSpPr>
            <a:spLocks noGrp="1"/>
          </p:cNvSpPr>
          <p:nvPr>
            <p:ph type="title"/>
          </p:nvPr>
        </p:nvSpPr>
        <p:spPr>
          <a:xfrm>
            <a:off x="629841" y="304273"/>
            <a:ext cx="7886700" cy="1104636"/>
          </a:xfrm>
          <a:prstGeom prst="rect">
            <a:avLst/>
          </a:prstGeom>
        </p:spPr>
        <p:txBody>
          <a:bodyPr/>
          <a:lstStyle/>
          <a:p>
            <a:r>
              <a:rPr lang="en-US" dirty="0"/>
              <a:t>Click to edit Master title style</a:t>
            </a:r>
          </a:p>
        </p:txBody>
      </p:sp>
      <p:sp>
        <p:nvSpPr>
          <p:cNvPr id="3" name="Text Placeholder 2">
            <a:extLst>
              <a:ext uri="{FF2B5EF4-FFF2-40B4-BE49-F238E27FC236}">
                <a16:creationId xmlns:a16="http://schemas.microsoft.com/office/drawing/2014/main" id="{21F41E7A-1AF8-83ED-B85B-6DE00B892827}"/>
              </a:ext>
            </a:extLst>
          </p:cNvPr>
          <p:cNvSpPr>
            <a:spLocks noGrp="1"/>
          </p:cNvSpPr>
          <p:nvPr>
            <p:ph type="body" idx="1"/>
          </p:nvPr>
        </p:nvSpPr>
        <p:spPr>
          <a:xfrm>
            <a:off x="629842" y="1400969"/>
            <a:ext cx="3868340" cy="686593"/>
          </a:xfrm>
        </p:spPr>
        <p:txBody>
          <a:bodyPr anchor="b"/>
          <a:lstStyle>
            <a:lvl1pPr marL="0" indent="0">
              <a:buNone/>
              <a:defRPr sz="1350" b="1">
                <a:solidFill>
                  <a:srgbClr val="004668"/>
                </a:solidFill>
                <a:latin typeface="Georgia Pro" panose="02040502050405020303" pitchFamily="18"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4" name="Content Placeholder 3">
            <a:extLst>
              <a:ext uri="{FF2B5EF4-FFF2-40B4-BE49-F238E27FC236}">
                <a16:creationId xmlns:a16="http://schemas.microsoft.com/office/drawing/2014/main" id="{284B687C-D48A-6BAB-DE5E-A0661177B9A6}"/>
              </a:ext>
            </a:extLst>
          </p:cNvPr>
          <p:cNvSpPr>
            <a:spLocks noGrp="1"/>
          </p:cNvSpPr>
          <p:nvPr>
            <p:ph sz="half" idx="2"/>
          </p:nvPr>
        </p:nvSpPr>
        <p:spPr>
          <a:xfrm>
            <a:off x="629842" y="2087563"/>
            <a:ext cx="3868340"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BE1B49AA-A474-743B-2849-8F715EBF980A}"/>
              </a:ext>
            </a:extLst>
          </p:cNvPr>
          <p:cNvSpPr>
            <a:spLocks noGrp="1"/>
          </p:cNvSpPr>
          <p:nvPr>
            <p:ph type="body" sz="quarter" idx="3"/>
          </p:nvPr>
        </p:nvSpPr>
        <p:spPr>
          <a:xfrm>
            <a:off x="4629151" y="1400969"/>
            <a:ext cx="3887391" cy="686593"/>
          </a:xfrm>
        </p:spPr>
        <p:txBody>
          <a:bodyPr anchor="b"/>
          <a:lstStyle>
            <a:lvl1pPr marL="0" indent="0">
              <a:buNone/>
              <a:defRPr sz="1350" b="1">
                <a:solidFill>
                  <a:srgbClr val="004668"/>
                </a:solidFill>
                <a:latin typeface="Georgia Pro" panose="02040502050405020303" pitchFamily="18" charset="0"/>
              </a:defRPr>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a:t>Click to edit Master text styles</a:t>
            </a:r>
          </a:p>
        </p:txBody>
      </p:sp>
      <p:sp>
        <p:nvSpPr>
          <p:cNvPr id="6" name="Content Placeholder 5">
            <a:extLst>
              <a:ext uri="{FF2B5EF4-FFF2-40B4-BE49-F238E27FC236}">
                <a16:creationId xmlns:a16="http://schemas.microsoft.com/office/drawing/2014/main" id="{EF035AA2-C64D-EECD-E3F3-9AE874FE29C9}"/>
              </a:ext>
            </a:extLst>
          </p:cNvPr>
          <p:cNvSpPr>
            <a:spLocks noGrp="1"/>
          </p:cNvSpPr>
          <p:nvPr>
            <p:ph sz="quarter" idx="4"/>
          </p:nvPr>
        </p:nvSpPr>
        <p:spPr>
          <a:xfrm>
            <a:off x="4629151" y="2087563"/>
            <a:ext cx="3887391" cy="307049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91411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7C8A86-309E-EA4D-54FF-0CDECAF19AE7}"/>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42412710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97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E6C987-F566-A162-A1A9-6F0FB0C13BBC}"/>
              </a:ext>
            </a:extLst>
          </p:cNvPr>
          <p:cNvSpPr>
            <a:spLocks noGrp="1"/>
          </p:cNvSpPr>
          <p:nvPr>
            <p:ph type="title"/>
          </p:nvPr>
        </p:nvSpPr>
        <p:spPr>
          <a:xfrm>
            <a:off x="629841" y="381000"/>
            <a:ext cx="2949178" cy="1333500"/>
          </a:xfrm>
          <a:prstGeom prst="rect">
            <a:avLst/>
          </a:prstGeom>
        </p:spPr>
        <p:txBody>
          <a:bodyPr anchor="b"/>
          <a:lstStyle>
            <a:lvl1pPr>
              <a:defRPr sz="1800"/>
            </a:lvl1pPr>
          </a:lstStyle>
          <a:p>
            <a:r>
              <a:rPr lang="en-US" dirty="0"/>
              <a:t>Click to edit Master title style</a:t>
            </a:r>
          </a:p>
        </p:txBody>
      </p:sp>
      <p:sp>
        <p:nvSpPr>
          <p:cNvPr id="3" name="Content Placeholder 2">
            <a:extLst>
              <a:ext uri="{FF2B5EF4-FFF2-40B4-BE49-F238E27FC236}">
                <a16:creationId xmlns:a16="http://schemas.microsoft.com/office/drawing/2014/main" id="{E3465311-0672-96AE-7408-E0B0800FC6D7}"/>
              </a:ext>
            </a:extLst>
          </p:cNvPr>
          <p:cNvSpPr>
            <a:spLocks noGrp="1"/>
          </p:cNvSpPr>
          <p:nvPr>
            <p:ph idx="1"/>
          </p:nvPr>
        </p:nvSpPr>
        <p:spPr>
          <a:xfrm>
            <a:off x="3887391" y="822856"/>
            <a:ext cx="4629150" cy="4061354"/>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B0402EC-A81F-AE6B-0AC9-08FA7E000D00}"/>
              </a:ext>
            </a:extLst>
          </p:cNvPr>
          <p:cNvSpPr>
            <a:spLocks noGrp="1"/>
          </p:cNvSpPr>
          <p:nvPr>
            <p:ph type="body" sz="half" idx="2"/>
          </p:nvPr>
        </p:nvSpPr>
        <p:spPr>
          <a:xfrm>
            <a:off x="629841" y="1714500"/>
            <a:ext cx="2949178" cy="3176323"/>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Tree>
    <p:extLst>
      <p:ext uri="{BB962C8B-B14F-4D97-AF65-F5344CB8AC3E}">
        <p14:creationId xmlns:p14="http://schemas.microsoft.com/office/powerpoint/2010/main" val="2251467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2A96F-9101-AD6E-07D4-0D7BFC854237}"/>
              </a:ext>
            </a:extLst>
          </p:cNvPr>
          <p:cNvSpPr>
            <a:spLocks noGrp="1"/>
          </p:cNvSpPr>
          <p:nvPr>
            <p:ph type="title"/>
          </p:nvPr>
        </p:nvSpPr>
        <p:spPr>
          <a:xfrm>
            <a:off x="629841" y="381000"/>
            <a:ext cx="2949178" cy="1333500"/>
          </a:xfrm>
          <a:prstGeom prst="rect">
            <a:avLst/>
          </a:prstGeom>
        </p:spPr>
        <p:txBody>
          <a:bodyPr anchor="b"/>
          <a:lstStyle>
            <a:lvl1pPr>
              <a:defRPr sz="1800"/>
            </a:lvl1pPr>
          </a:lstStyle>
          <a:p>
            <a:r>
              <a:rPr lang="en-US" dirty="0"/>
              <a:t>Click to edit Master title style</a:t>
            </a:r>
          </a:p>
        </p:txBody>
      </p:sp>
      <p:sp>
        <p:nvSpPr>
          <p:cNvPr id="3" name="Picture Placeholder 2">
            <a:extLst>
              <a:ext uri="{FF2B5EF4-FFF2-40B4-BE49-F238E27FC236}">
                <a16:creationId xmlns:a16="http://schemas.microsoft.com/office/drawing/2014/main" id="{52526BBE-7B43-D8A1-3853-D8F168C13A80}"/>
              </a:ext>
            </a:extLst>
          </p:cNvPr>
          <p:cNvSpPr>
            <a:spLocks noGrp="1"/>
          </p:cNvSpPr>
          <p:nvPr>
            <p:ph type="pic" idx="1"/>
          </p:nvPr>
        </p:nvSpPr>
        <p:spPr>
          <a:xfrm>
            <a:off x="3887391" y="822856"/>
            <a:ext cx="4629150" cy="4061354"/>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r>
              <a:rPr lang="en-US"/>
              <a:t>Click icon to add picture</a:t>
            </a:r>
          </a:p>
        </p:txBody>
      </p:sp>
      <p:sp>
        <p:nvSpPr>
          <p:cNvPr id="4" name="Text Placeholder 3">
            <a:extLst>
              <a:ext uri="{FF2B5EF4-FFF2-40B4-BE49-F238E27FC236}">
                <a16:creationId xmlns:a16="http://schemas.microsoft.com/office/drawing/2014/main" id="{04DCEBB8-D92B-8F2A-307B-5D2494364E5F}"/>
              </a:ext>
            </a:extLst>
          </p:cNvPr>
          <p:cNvSpPr>
            <a:spLocks noGrp="1"/>
          </p:cNvSpPr>
          <p:nvPr>
            <p:ph type="body" sz="half" idx="2"/>
          </p:nvPr>
        </p:nvSpPr>
        <p:spPr>
          <a:xfrm>
            <a:off x="629841" y="1714500"/>
            <a:ext cx="2949178" cy="3176323"/>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a:t>Click to edit Master text styles</a:t>
            </a:r>
          </a:p>
        </p:txBody>
      </p:sp>
    </p:spTree>
    <p:extLst>
      <p:ext uri="{BB962C8B-B14F-4D97-AF65-F5344CB8AC3E}">
        <p14:creationId xmlns:p14="http://schemas.microsoft.com/office/powerpoint/2010/main" val="2749799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7F7F7"/>
            </a:gs>
            <a:gs pos="52000">
              <a:srgbClr val="EAEAEA"/>
            </a:gs>
          </a:gsLst>
          <a:lin ang="5400000" scaled="1"/>
          <a:tileRect/>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4F875B-A0BB-7E0F-8EF9-D6543B92B2B4}"/>
              </a:ext>
            </a:extLst>
          </p:cNvPr>
          <p:cNvSpPr>
            <a:spLocks noGrp="1"/>
          </p:cNvSpPr>
          <p:nvPr>
            <p:ph type="title"/>
          </p:nvPr>
        </p:nvSpPr>
        <p:spPr>
          <a:xfrm>
            <a:off x="628650" y="304273"/>
            <a:ext cx="7886700" cy="110463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C6D50726-CE6C-3F87-C4CE-67A96D3ACAF0}"/>
              </a:ext>
            </a:extLst>
          </p:cNvPr>
          <p:cNvSpPr>
            <a:spLocks noGrp="1"/>
          </p:cNvSpPr>
          <p:nvPr>
            <p:ph type="body" idx="1"/>
          </p:nvPr>
        </p:nvSpPr>
        <p:spPr>
          <a:xfrm>
            <a:off x="628650" y="1521354"/>
            <a:ext cx="7886700" cy="362611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7" name="Group 6">
            <a:extLst>
              <a:ext uri="{FF2B5EF4-FFF2-40B4-BE49-F238E27FC236}">
                <a16:creationId xmlns:a16="http://schemas.microsoft.com/office/drawing/2014/main" id="{AE60A05B-65A0-DB1C-069C-CCE23D948160}"/>
              </a:ext>
            </a:extLst>
          </p:cNvPr>
          <p:cNvGrpSpPr/>
          <p:nvPr/>
        </p:nvGrpSpPr>
        <p:grpSpPr>
          <a:xfrm>
            <a:off x="-10886" y="5341561"/>
            <a:ext cx="8046720" cy="254000"/>
            <a:chOff x="-9833" y="6381135"/>
            <a:chExt cx="9235440" cy="304800"/>
          </a:xfrm>
        </p:grpSpPr>
        <p:cxnSp>
          <p:nvCxnSpPr>
            <p:cNvPr id="8" name="Straight Connector 7">
              <a:extLst>
                <a:ext uri="{FF2B5EF4-FFF2-40B4-BE49-F238E27FC236}">
                  <a16:creationId xmlns:a16="http://schemas.microsoft.com/office/drawing/2014/main" id="{A97F6DA4-83F4-7CAF-244E-C58588740BE3}"/>
                </a:ext>
              </a:extLst>
            </p:cNvPr>
            <p:cNvCxnSpPr>
              <a:cxnSpLocks/>
            </p:cNvCxnSpPr>
            <p:nvPr/>
          </p:nvCxnSpPr>
          <p:spPr>
            <a:xfrm>
              <a:off x="-9833" y="6685935"/>
              <a:ext cx="9235440" cy="0"/>
            </a:xfrm>
            <a:prstGeom prst="line">
              <a:avLst/>
            </a:prstGeom>
            <a:ln w="76200">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EF0FCE71-95EE-F7FC-86F6-61D86E3E1368}"/>
                </a:ext>
              </a:extLst>
            </p:cNvPr>
            <p:cNvCxnSpPr/>
            <p:nvPr/>
          </p:nvCxnSpPr>
          <p:spPr>
            <a:xfrm>
              <a:off x="-9833" y="6381135"/>
              <a:ext cx="8691716" cy="0"/>
            </a:xfrm>
            <a:prstGeom prst="line">
              <a:avLst/>
            </a:prstGeom>
            <a:ln w="76200">
              <a:solidFill>
                <a:srgbClr val="ADD136"/>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8EFA78A-9A0A-740A-7C91-27F07564BC7E}"/>
                </a:ext>
              </a:extLst>
            </p:cNvPr>
            <p:cNvCxnSpPr>
              <a:cxnSpLocks/>
            </p:cNvCxnSpPr>
            <p:nvPr/>
          </p:nvCxnSpPr>
          <p:spPr>
            <a:xfrm>
              <a:off x="-9833" y="6533535"/>
              <a:ext cx="8961120" cy="0"/>
            </a:xfrm>
            <a:prstGeom prst="line">
              <a:avLst/>
            </a:prstGeom>
            <a:ln w="76200">
              <a:solidFill>
                <a:srgbClr val="37AED1"/>
              </a:solidFill>
            </a:ln>
          </p:spPr>
          <p:style>
            <a:lnRef idx="1">
              <a:schemeClr val="accent1"/>
            </a:lnRef>
            <a:fillRef idx="0">
              <a:schemeClr val="accent1"/>
            </a:fillRef>
            <a:effectRef idx="0">
              <a:schemeClr val="accent1"/>
            </a:effectRef>
            <a:fontRef idx="minor">
              <a:schemeClr val="tx1"/>
            </a:fontRef>
          </p:style>
        </p:cxnSp>
      </p:grpSp>
      <p:pic>
        <p:nvPicPr>
          <p:cNvPr id="12" name="Picture 11">
            <a:extLst>
              <a:ext uri="{FF2B5EF4-FFF2-40B4-BE49-F238E27FC236}">
                <a16:creationId xmlns:a16="http://schemas.microsoft.com/office/drawing/2014/main" id="{2383FD63-895A-FA34-A807-6901917A5726}"/>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8118566" y="5007850"/>
            <a:ext cx="836117" cy="650936"/>
          </a:xfrm>
          <a:prstGeom prst="rect">
            <a:avLst/>
          </a:prstGeom>
        </p:spPr>
      </p:pic>
    </p:spTree>
    <p:extLst>
      <p:ext uri="{BB962C8B-B14F-4D97-AF65-F5344CB8AC3E}">
        <p14:creationId xmlns:p14="http://schemas.microsoft.com/office/powerpoint/2010/main" val="1986227334"/>
      </p:ext>
    </p:extLst>
  </p:cSld>
  <p:clrMap bg1="lt1" tx1="dk1" bg2="lt2" tx2="dk2" accent1="accent1" accent2="accent2" accent3="accent3" accent4="accent4" accent5="accent5" accent6="accent6" hlink="hlink" folHlink="folHlink"/>
  <p:sldLayoutIdLst>
    <p:sldLayoutId id="2147493468" r:id="rId1"/>
    <p:sldLayoutId id="2147493469" r:id="rId2"/>
    <p:sldLayoutId id="2147493470" r:id="rId3"/>
    <p:sldLayoutId id="2147493471" r:id="rId4"/>
    <p:sldLayoutId id="2147493472" r:id="rId5"/>
    <p:sldLayoutId id="2147493473" r:id="rId6"/>
    <p:sldLayoutId id="2147493474" r:id="rId7"/>
    <p:sldLayoutId id="2147493475" r:id="rId8"/>
    <p:sldLayoutId id="2147493476" r:id="rId9"/>
    <p:sldLayoutId id="2147493477" r:id="rId10"/>
    <p:sldLayoutId id="2147493478" r:id="rId11"/>
  </p:sldLayoutIdLst>
  <p:txStyles>
    <p:titleStyle>
      <a:lvl1pPr algn="l" defTabSz="514350" rtl="0" eaLnBrk="1" latinLnBrk="0" hangingPunct="1">
        <a:lnSpc>
          <a:spcPct val="90000"/>
        </a:lnSpc>
        <a:spcBef>
          <a:spcPct val="0"/>
        </a:spcBef>
        <a:buNone/>
        <a:defRPr sz="2700" b="0" kern="1200">
          <a:solidFill>
            <a:srgbClr val="004668"/>
          </a:solidFill>
          <a:latin typeface="Georgia" panose="02040502050405020303" pitchFamily="18" charset="0"/>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Tahoma" panose="020B0604030504040204" pitchFamily="34" charset="0"/>
          <a:ea typeface="Tahoma" panose="020B0604030504040204" pitchFamily="34" charset="0"/>
          <a:cs typeface="Tahoma" panose="020B0604030504040204" pitchFamily="34" charset="0"/>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Tahoma" panose="020B0604030504040204" pitchFamily="34" charset="0"/>
          <a:ea typeface="Tahoma" panose="020B0604030504040204" pitchFamily="34" charset="0"/>
          <a:cs typeface="Tahoma" panose="020B0604030504040204" pitchFamily="34" charset="0"/>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Tahoma" panose="020B0604030504040204" pitchFamily="34" charset="0"/>
          <a:ea typeface="Tahoma" panose="020B0604030504040204" pitchFamily="34" charset="0"/>
          <a:cs typeface="Tahoma" panose="020B0604030504040204" pitchFamily="34" charset="0"/>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Tahoma" panose="020B0604030504040204" pitchFamily="34" charset="0"/>
          <a:ea typeface="Tahoma" panose="020B0604030504040204" pitchFamily="34" charset="0"/>
          <a:cs typeface="Tahoma" panose="020B0604030504040204" pitchFamily="34" charset="0"/>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Tahoma" panose="020B0604030504040204" pitchFamily="34" charset="0"/>
          <a:ea typeface="Tahoma" panose="020B0604030504040204" pitchFamily="34" charset="0"/>
          <a:cs typeface="Tahoma" panose="020B0604030504040204" pitchFamily="34" charset="0"/>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DiRy7EJpy8Y?si=cYTLsm9IVZnGwi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25.xml"/><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careertech.org/career-clusters/" TargetMode="Externa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7531D9-EE01-FC49-0512-069A9D5B69CC}"/>
              </a:ext>
            </a:extLst>
          </p:cNvPr>
          <p:cNvSpPr>
            <a:spLocks noGrp="1"/>
          </p:cNvSpPr>
          <p:nvPr>
            <p:ph type="ctrTitle"/>
          </p:nvPr>
        </p:nvSpPr>
        <p:spPr/>
        <p:txBody>
          <a:bodyPr/>
          <a:lstStyle/>
          <a:p>
            <a:r>
              <a:rPr lang="en-US" dirty="0"/>
              <a:t>Career Readiness for All</a:t>
            </a:r>
          </a:p>
        </p:txBody>
      </p:sp>
    </p:spTree>
    <p:extLst>
      <p:ext uri="{BB962C8B-B14F-4D97-AF65-F5344CB8AC3E}">
        <p14:creationId xmlns:p14="http://schemas.microsoft.com/office/powerpoint/2010/main" val="35357169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ED78234-57E9-7541-A679-A661F182A985}"/>
              </a:ext>
            </a:extLst>
          </p:cNvPr>
          <p:cNvSpPr txBox="1"/>
          <p:nvPr/>
        </p:nvSpPr>
        <p:spPr>
          <a:xfrm>
            <a:off x="724769" y="1065098"/>
            <a:ext cx="2812971" cy="1600438"/>
          </a:xfrm>
          <a:prstGeom prst="rect">
            <a:avLst/>
          </a:prstGeom>
          <a:noFill/>
        </p:spPr>
        <p:txBody>
          <a:bodyPr wrap="square" rtlCol="0">
            <a:spAutoFit/>
          </a:bodyPr>
          <a:lstStyle/>
          <a:p>
            <a:r>
              <a:rPr lang="en-US" b="1" dirty="0">
                <a:solidFill>
                  <a:srgbClr val="004668"/>
                </a:solidFill>
                <a:latin typeface="Tahoma" panose="020B0604030504040204" pitchFamily="34" charset="0"/>
                <a:ea typeface="Tahoma" panose="020B0604030504040204" pitchFamily="34" charset="0"/>
                <a:cs typeface="Tahoma" panose="020B0604030504040204" pitchFamily="34" charset="0"/>
              </a:rPr>
              <a:t>S.M.A.R.T. Goal</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Specific</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Measurable</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Achievable</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Realistic </a:t>
            </a:r>
          </a:p>
          <a:p>
            <a:pPr marL="185738" indent="-171450">
              <a:buFont typeface="Wingdings" pitchFamily="2" charset="2"/>
              <a:buChar char="ü"/>
            </a:pPr>
            <a:r>
              <a:rPr lang="en-US" sz="1600" b="1" dirty="0">
                <a:solidFill>
                  <a:srgbClr val="004668"/>
                </a:solidFill>
                <a:latin typeface="Tahoma" panose="020B0604030504040204" pitchFamily="34" charset="0"/>
                <a:ea typeface="Tahoma" panose="020B0604030504040204" pitchFamily="34" charset="0"/>
                <a:cs typeface="Tahoma" panose="020B0604030504040204" pitchFamily="34" charset="0"/>
              </a:rPr>
              <a:t>Timely (deadlines) </a:t>
            </a:r>
          </a:p>
        </p:txBody>
      </p:sp>
      <p:sp>
        <p:nvSpPr>
          <p:cNvPr id="6" name="TextBox 5">
            <a:extLst>
              <a:ext uri="{FF2B5EF4-FFF2-40B4-BE49-F238E27FC236}">
                <a16:creationId xmlns:a16="http://schemas.microsoft.com/office/drawing/2014/main" id="{CF5E9D3B-5FDF-8E44-B2E7-0B2155EF65F6}"/>
              </a:ext>
            </a:extLst>
          </p:cNvPr>
          <p:cNvSpPr txBox="1"/>
          <p:nvPr/>
        </p:nvSpPr>
        <p:spPr>
          <a:xfrm>
            <a:off x="5421871" y="1458358"/>
            <a:ext cx="2911887" cy="923330"/>
          </a:xfrm>
          <a:prstGeom prst="rect">
            <a:avLst/>
          </a:prstGeom>
          <a:noFill/>
        </p:spPr>
        <p:txBody>
          <a:bodyPr wrap="none" rtlCol="0">
            <a:spAutoFit/>
          </a:bodyPr>
          <a:lstStyle/>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Define your goal</a:t>
            </a:r>
          </a:p>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Steps to achieve it</a:t>
            </a:r>
          </a:p>
          <a:p>
            <a:pPr marL="342900" indent="-271463">
              <a:buFont typeface="+mj-lt"/>
              <a:buAutoNum type="arabicPeriod"/>
            </a:pPr>
            <a:r>
              <a:rPr lang="en-US" dirty="0">
                <a:solidFill>
                  <a:srgbClr val="004668"/>
                </a:solidFill>
                <a:latin typeface="Tahoma" panose="020B0604030504040204" pitchFamily="34" charset="0"/>
                <a:ea typeface="Tahoma" panose="020B0604030504040204" pitchFamily="34" charset="0"/>
                <a:cs typeface="Tahoma" panose="020B0604030504040204" pitchFamily="34" charset="0"/>
              </a:rPr>
              <a:t>Obstacles to overcome</a:t>
            </a:r>
          </a:p>
        </p:txBody>
      </p:sp>
      <p:grpSp>
        <p:nvGrpSpPr>
          <p:cNvPr id="17" name="Group 16">
            <a:extLst>
              <a:ext uri="{FF2B5EF4-FFF2-40B4-BE49-F238E27FC236}">
                <a16:creationId xmlns:a16="http://schemas.microsoft.com/office/drawing/2014/main" id="{46138853-D907-1948-8ED6-F957401A55E3}"/>
              </a:ext>
            </a:extLst>
          </p:cNvPr>
          <p:cNvGrpSpPr/>
          <p:nvPr/>
        </p:nvGrpSpPr>
        <p:grpSpPr>
          <a:xfrm>
            <a:off x="886758" y="3058844"/>
            <a:ext cx="7305671" cy="749084"/>
            <a:chOff x="886758" y="3058844"/>
            <a:chExt cx="6536361" cy="749084"/>
          </a:xfrm>
        </p:grpSpPr>
        <p:cxnSp>
          <p:nvCxnSpPr>
            <p:cNvPr id="7" name="Straight Connector 6">
              <a:extLst>
                <a:ext uri="{FF2B5EF4-FFF2-40B4-BE49-F238E27FC236}">
                  <a16:creationId xmlns:a16="http://schemas.microsoft.com/office/drawing/2014/main" id="{E9AE7036-35CB-0F4A-BBF5-E543FCC16F26}"/>
                </a:ext>
              </a:extLst>
            </p:cNvPr>
            <p:cNvCxnSpPr>
              <a:cxnSpLocks/>
            </p:cNvCxnSpPr>
            <p:nvPr/>
          </p:nvCxnSpPr>
          <p:spPr>
            <a:xfrm>
              <a:off x="886758" y="3058844"/>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6C53AC0F-0A98-0040-A33C-1EA77EC972BF}"/>
                </a:ext>
              </a:extLst>
            </p:cNvPr>
            <p:cNvCxnSpPr>
              <a:cxnSpLocks/>
            </p:cNvCxnSpPr>
            <p:nvPr/>
          </p:nvCxnSpPr>
          <p:spPr>
            <a:xfrm>
              <a:off x="886758" y="3429392"/>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D01FD8F-D968-144B-8811-D20DF4EF3C6B}"/>
                </a:ext>
              </a:extLst>
            </p:cNvPr>
            <p:cNvCxnSpPr>
              <a:cxnSpLocks/>
            </p:cNvCxnSpPr>
            <p:nvPr/>
          </p:nvCxnSpPr>
          <p:spPr>
            <a:xfrm>
              <a:off x="886758" y="3807928"/>
              <a:ext cx="6536361" cy="0"/>
            </a:xfrm>
            <a:prstGeom prst="line">
              <a:avLst/>
            </a:prstGeom>
            <a:ln>
              <a:solidFill>
                <a:srgbClr val="004668"/>
              </a:solidFill>
            </a:ln>
          </p:spPr>
          <p:style>
            <a:lnRef idx="1">
              <a:schemeClr val="accent1"/>
            </a:lnRef>
            <a:fillRef idx="0">
              <a:schemeClr val="accent1"/>
            </a:fillRef>
            <a:effectRef idx="0">
              <a:schemeClr val="accent1"/>
            </a:effectRef>
            <a:fontRef idx="minor">
              <a:schemeClr val="tx1"/>
            </a:fontRef>
          </p:style>
        </p:cxnSp>
      </p:grpSp>
      <p:sp>
        <p:nvSpPr>
          <p:cNvPr id="10" name="TextBox 9">
            <a:extLst>
              <a:ext uri="{FF2B5EF4-FFF2-40B4-BE49-F238E27FC236}">
                <a16:creationId xmlns:a16="http://schemas.microsoft.com/office/drawing/2014/main" id="{5A6B9A60-B575-CC4A-AB6E-6B0DF55D868B}"/>
              </a:ext>
            </a:extLst>
          </p:cNvPr>
          <p:cNvSpPr txBox="1"/>
          <p:nvPr/>
        </p:nvSpPr>
        <p:spPr>
          <a:xfrm>
            <a:off x="581176" y="4251545"/>
            <a:ext cx="7799971" cy="830997"/>
          </a:xfrm>
          <a:prstGeom prst="rect">
            <a:avLst/>
          </a:prstGeom>
          <a:noFill/>
        </p:spPr>
        <p:txBody>
          <a:bodyPr wrap="square" rtlCol="0">
            <a:spAutoFit/>
          </a:bodyPr>
          <a:lstStyle/>
          <a:p>
            <a:pPr marL="285750" indent="-285750"/>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Write resumes 		- Apply for college </a:t>
            </a:r>
          </a:p>
          <a:p>
            <a:pPr marL="285750" indent="-285750"/>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Apply for scholarships 	- Interview for jobs or internships</a:t>
            </a:r>
          </a:p>
          <a:p>
            <a:r>
              <a:rPr lang="en" sz="1600" dirty="0">
                <a:solidFill>
                  <a:srgbClr val="004668"/>
                </a:solidFill>
                <a:latin typeface="Tahoma" panose="020B0604030504040204" pitchFamily="34" charset="0"/>
                <a:ea typeface="Tahoma" panose="020B0604030504040204" pitchFamily="34" charset="0"/>
                <a:cs typeface="Tahoma" panose="020B0604030504040204" pitchFamily="34" charset="0"/>
              </a:rPr>
              <a:t>- Job shadow		- Earn credentials</a:t>
            </a:r>
          </a:p>
        </p:txBody>
      </p:sp>
      <p:sp>
        <p:nvSpPr>
          <p:cNvPr id="11" name="TextBox 10">
            <a:extLst>
              <a:ext uri="{FF2B5EF4-FFF2-40B4-BE49-F238E27FC236}">
                <a16:creationId xmlns:a16="http://schemas.microsoft.com/office/drawing/2014/main" id="{70181D46-A889-B346-A7EA-3B491C74B48D}"/>
              </a:ext>
            </a:extLst>
          </p:cNvPr>
          <p:cNvSpPr txBox="1"/>
          <p:nvPr/>
        </p:nvSpPr>
        <p:spPr>
          <a:xfrm>
            <a:off x="570025" y="3900915"/>
            <a:ext cx="2463367" cy="400110"/>
          </a:xfrm>
          <a:prstGeom prst="rect">
            <a:avLst/>
          </a:prstGeom>
          <a:noFill/>
        </p:spPr>
        <p:txBody>
          <a:bodyPr wrap="square" rtlCol="0">
            <a:spAutoFit/>
          </a:bodyPr>
          <a:lstStyle/>
          <a:p>
            <a:r>
              <a:rPr lang="en-US" sz="2000" dirty="0">
                <a:solidFill>
                  <a:srgbClr val="004668"/>
                </a:solidFill>
                <a:latin typeface="Georgia" panose="02040502050405020303" pitchFamily="18" charset="0"/>
              </a:rPr>
              <a:t>Plan Ahead</a:t>
            </a:r>
          </a:p>
        </p:txBody>
      </p:sp>
      <p:sp>
        <p:nvSpPr>
          <p:cNvPr id="12" name="Rectangle 11">
            <a:extLst>
              <a:ext uri="{FF2B5EF4-FFF2-40B4-BE49-F238E27FC236}">
                <a16:creationId xmlns:a16="http://schemas.microsoft.com/office/drawing/2014/main" id="{E77CB600-633E-1242-B18F-1828F24D567D}"/>
              </a:ext>
            </a:extLst>
          </p:cNvPr>
          <p:cNvSpPr/>
          <p:nvPr/>
        </p:nvSpPr>
        <p:spPr>
          <a:xfrm>
            <a:off x="5418982" y="1428796"/>
            <a:ext cx="2812972" cy="989467"/>
          </a:xfrm>
          <a:prstGeom prst="rect">
            <a:avLst/>
          </a:prstGeom>
          <a:noFill/>
          <a:ln w="28575">
            <a:solidFill>
              <a:srgbClr val="0046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2839708E-4BE7-D944-8B44-02EB2F0CB445}"/>
              </a:ext>
            </a:extLst>
          </p:cNvPr>
          <p:cNvPicPr>
            <a:picLocks noChangeAspect="1"/>
          </p:cNvPicPr>
          <p:nvPr/>
        </p:nvPicPr>
        <p:blipFill>
          <a:blip r:embed="rId3"/>
          <a:stretch>
            <a:fillRect/>
          </a:stretch>
        </p:blipFill>
        <p:spPr>
          <a:xfrm>
            <a:off x="7875179" y="1211181"/>
            <a:ext cx="505968" cy="505968"/>
          </a:xfrm>
          <a:prstGeom prst="rect">
            <a:avLst/>
          </a:prstGeom>
        </p:spPr>
      </p:pic>
      <p:sp>
        <p:nvSpPr>
          <p:cNvPr id="2" name="Title 1">
            <a:extLst>
              <a:ext uri="{FF2B5EF4-FFF2-40B4-BE49-F238E27FC236}">
                <a16:creationId xmlns:a16="http://schemas.microsoft.com/office/drawing/2014/main" id="{CB49485E-D241-B718-0187-BF123A3E3A4C}"/>
              </a:ext>
            </a:extLst>
          </p:cNvPr>
          <p:cNvSpPr>
            <a:spLocks noGrp="1"/>
          </p:cNvSpPr>
          <p:nvPr>
            <p:ph type="title"/>
          </p:nvPr>
        </p:nvSpPr>
        <p:spPr/>
        <p:txBody>
          <a:bodyPr/>
          <a:lstStyle/>
          <a:p>
            <a:r>
              <a:rPr lang="en-US" dirty="0"/>
              <a:t>Setting Goals &amp; Planning Ahead</a:t>
            </a:r>
          </a:p>
        </p:txBody>
      </p:sp>
    </p:spTree>
    <p:extLst>
      <p:ext uri="{BB962C8B-B14F-4D97-AF65-F5344CB8AC3E}">
        <p14:creationId xmlns:p14="http://schemas.microsoft.com/office/powerpoint/2010/main" val="803180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476462CC-DC35-E14E-98D7-049C015DA1BE}"/>
              </a:ext>
            </a:extLst>
          </p:cNvPr>
          <p:cNvSpPr txBox="1"/>
          <p:nvPr/>
        </p:nvSpPr>
        <p:spPr>
          <a:xfrm>
            <a:off x="2009247" y="2626667"/>
            <a:ext cx="5125506" cy="584775"/>
          </a:xfrm>
          <a:prstGeom prst="rect">
            <a:avLst/>
          </a:prstGeom>
          <a:noFill/>
        </p:spPr>
        <p:txBody>
          <a:bodyPr wrap="none" rtlCol="0">
            <a:spAutoFit/>
          </a:bodyPr>
          <a:lstStyle/>
          <a:p>
            <a:r>
              <a:rPr lang="en-US" sz="3200" dirty="0">
                <a:solidFill>
                  <a:srgbClr val="004668"/>
                </a:solidFill>
                <a:latin typeface="Tahoma" panose="020B0604030504040204" pitchFamily="34" charset="0"/>
                <a:ea typeface="Tahoma" panose="020B0604030504040204" pitchFamily="34" charset="0"/>
                <a:cs typeface="Tahoma" panose="020B0604030504040204" pitchFamily="34" charset="0"/>
              </a:rPr>
              <a:t>More info: winlearning.com</a:t>
            </a:r>
          </a:p>
        </p:txBody>
      </p:sp>
    </p:spTree>
    <p:extLst>
      <p:ext uri="{BB962C8B-B14F-4D97-AF65-F5344CB8AC3E}">
        <p14:creationId xmlns:p14="http://schemas.microsoft.com/office/powerpoint/2010/main" val="12845676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35BF19E7-06A3-B54B-91A7-362E348EC6F4}"/>
              </a:ext>
            </a:extLst>
          </p:cNvPr>
          <p:cNvSpPr>
            <a:spLocks noGrp="1"/>
          </p:cNvSpPr>
          <p:nvPr>
            <p:ph type="title"/>
          </p:nvPr>
        </p:nvSpPr>
        <p:spPr/>
        <p:txBody>
          <a:bodyPr/>
          <a:lstStyle/>
          <a:p>
            <a:r>
              <a:rPr lang="en-US" dirty="0"/>
              <a:t>Reality Check</a:t>
            </a:r>
          </a:p>
        </p:txBody>
      </p:sp>
      <p:sp>
        <p:nvSpPr>
          <p:cNvPr id="2" name="Content Placeholder 1">
            <a:extLst>
              <a:ext uri="{FF2B5EF4-FFF2-40B4-BE49-F238E27FC236}">
                <a16:creationId xmlns:a16="http://schemas.microsoft.com/office/drawing/2014/main" id="{DC4A6526-4FD4-43C1-22E3-BBC2E428163A}"/>
              </a:ext>
            </a:extLst>
          </p:cNvPr>
          <p:cNvSpPr>
            <a:spLocks noGrp="1"/>
          </p:cNvSpPr>
          <p:nvPr>
            <p:ph idx="1"/>
          </p:nvPr>
        </p:nvSpPr>
        <p:spPr/>
        <p:txBody>
          <a:bodyPr/>
          <a:lstStyle/>
          <a:p>
            <a:pPr marL="0" indent="0">
              <a:buNone/>
            </a:pPr>
            <a:r>
              <a:rPr lang="en-US" sz="1400" dirty="0"/>
              <a:t>As an adult, you need to pay for housing, food, clothes, transportation, and other items. Find out how much money you need to earn to cover your expenses. Then find out which occupations support this lifestyle.</a:t>
            </a:r>
          </a:p>
          <a:p>
            <a:endParaRPr lang="en-US" dirty="0"/>
          </a:p>
        </p:txBody>
      </p:sp>
      <p:sp>
        <p:nvSpPr>
          <p:cNvPr id="12" name="TextBox 11">
            <a:extLst>
              <a:ext uri="{FF2B5EF4-FFF2-40B4-BE49-F238E27FC236}">
                <a16:creationId xmlns:a16="http://schemas.microsoft.com/office/drawing/2014/main" id="{F91E6615-4F9C-7048-9676-ED3090F7D1B5}"/>
              </a:ext>
            </a:extLst>
          </p:cNvPr>
          <p:cNvSpPr txBox="1"/>
          <p:nvPr/>
        </p:nvSpPr>
        <p:spPr>
          <a:xfrm>
            <a:off x="1309721" y="674651"/>
            <a:ext cx="7332484" cy="461665"/>
          </a:xfrm>
          <a:prstGeom prst="rect">
            <a:avLst/>
          </a:prstGeom>
          <a:noFill/>
        </p:spPr>
        <p:txBody>
          <a:bodyPr wrap="square" rtlCol="0">
            <a:spAutoFit/>
          </a:bodyPr>
          <a:lstStyle/>
          <a:p>
            <a:br>
              <a:rPr lang="en-US" sz="1200" dirty="0">
                <a:latin typeface="Raleway" panose="020B0503030101060003" pitchFamily="34" charset="77"/>
              </a:rPr>
            </a:br>
            <a:endParaRPr lang="en-US" sz="1200" dirty="0">
              <a:latin typeface="Raleway" panose="020B0503030101060003" pitchFamily="34" charset="77"/>
            </a:endParaRPr>
          </a:p>
        </p:txBody>
      </p:sp>
      <p:pic>
        <p:nvPicPr>
          <p:cNvPr id="5" name="Picture 4" descr="Graphical user interface, website&#10;&#10;Description automatically generated">
            <a:extLst>
              <a:ext uri="{FF2B5EF4-FFF2-40B4-BE49-F238E27FC236}">
                <a16:creationId xmlns:a16="http://schemas.microsoft.com/office/drawing/2014/main" id="{7E767AD7-DFBC-5BC5-A0BF-620B1D79EA4C}"/>
              </a:ext>
            </a:extLst>
          </p:cNvPr>
          <p:cNvPicPr>
            <a:picLocks noChangeAspect="1"/>
          </p:cNvPicPr>
          <p:nvPr/>
        </p:nvPicPr>
        <p:blipFill>
          <a:blip r:embed="rId2"/>
          <a:stretch>
            <a:fillRect/>
          </a:stretch>
        </p:blipFill>
        <p:spPr>
          <a:xfrm>
            <a:off x="805100" y="2056916"/>
            <a:ext cx="7533800" cy="3039826"/>
          </a:xfrm>
          <a:prstGeom prst="rect">
            <a:avLst/>
          </a:prstGeom>
        </p:spPr>
      </p:pic>
    </p:spTree>
    <p:extLst>
      <p:ext uri="{BB962C8B-B14F-4D97-AF65-F5344CB8AC3E}">
        <p14:creationId xmlns:p14="http://schemas.microsoft.com/office/powerpoint/2010/main" val="240604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16A6B23-F952-304B-B119-69B075039FF9}"/>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51430160-76E0-51CC-86D0-3A930438A34D}"/>
              </a:ext>
            </a:extLst>
          </p:cNvPr>
          <p:cNvPicPr>
            <a:picLocks noChangeAspect="1"/>
          </p:cNvPicPr>
          <p:nvPr/>
        </p:nvPicPr>
        <p:blipFill>
          <a:blip r:embed="rId3"/>
          <a:stretch>
            <a:fillRect/>
          </a:stretch>
        </p:blipFill>
        <p:spPr>
          <a:xfrm>
            <a:off x="640080" y="1190225"/>
            <a:ext cx="7863840" cy="3324887"/>
          </a:xfrm>
          <a:prstGeom prst="rect">
            <a:avLst/>
          </a:prstGeom>
        </p:spPr>
      </p:pic>
    </p:spTree>
    <p:extLst>
      <p:ext uri="{BB962C8B-B14F-4D97-AF65-F5344CB8AC3E}">
        <p14:creationId xmlns:p14="http://schemas.microsoft.com/office/powerpoint/2010/main" val="1127357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1B6DA3E-770A-5747-9484-E7ACBED1BF0F}"/>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3410B0DB-5CC9-0645-0CBA-FC4E30A6810A}"/>
              </a:ext>
            </a:extLst>
          </p:cNvPr>
          <p:cNvPicPr>
            <a:picLocks noChangeAspect="1"/>
          </p:cNvPicPr>
          <p:nvPr/>
        </p:nvPicPr>
        <p:blipFill>
          <a:blip r:embed="rId3"/>
          <a:stretch>
            <a:fillRect/>
          </a:stretch>
        </p:blipFill>
        <p:spPr>
          <a:xfrm>
            <a:off x="640080" y="1249459"/>
            <a:ext cx="7863840" cy="3216082"/>
          </a:xfrm>
          <a:prstGeom prst="rect">
            <a:avLst/>
          </a:prstGeom>
        </p:spPr>
      </p:pic>
    </p:spTree>
    <p:extLst>
      <p:ext uri="{BB962C8B-B14F-4D97-AF65-F5344CB8AC3E}">
        <p14:creationId xmlns:p14="http://schemas.microsoft.com/office/powerpoint/2010/main" val="34688030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B3EE113-C61C-CF42-BB62-BA6D329C88CA}"/>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9B34F2A8-372F-415D-1D16-C9CD28B336DD}"/>
              </a:ext>
            </a:extLst>
          </p:cNvPr>
          <p:cNvPicPr>
            <a:picLocks noChangeAspect="1"/>
          </p:cNvPicPr>
          <p:nvPr/>
        </p:nvPicPr>
        <p:blipFill>
          <a:blip r:embed="rId3"/>
          <a:stretch>
            <a:fillRect/>
          </a:stretch>
        </p:blipFill>
        <p:spPr>
          <a:xfrm>
            <a:off x="640080" y="1205956"/>
            <a:ext cx="7863840" cy="3303088"/>
          </a:xfrm>
          <a:prstGeom prst="rect">
            <a:avLst/>
          </a:prstGeom>
        </p:spPr>
      </p:pic>
    </p:spTree>
    <p:extLst>
      <p:ext uri="{BB962C8B-B14F-4D97-AF65-F5344CB8AC3E}">
        <p14:creationId xmlns:p14="http://schemas.microsoft.com/office/powerpoint/2010/main" val="913407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108CADF-501E-0241-A558-A929A54981D9}"/>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descr="Graphical user interface, application, website&#10;&#10;Description automatically generated">
            <a:extLst>
              <a:ext uri="{FF2B5EF4-FFF2-40B4-BE49-F238E27FC236}">
                <a16:creationId xmlns:a16="http://schemas.microsoft.com/office/drawing/2014/main" id="{687924D6-2E43-8831-2810-72EB20409D43}"/>
              </a:ext>
            </a:extLst>
          </p:cNvPr>
          <p:cNvPicPr>
            <a:picLocks noChangeAspect="1"/>
          </p:cNvPicPr>
          <p:nvPr/>
        </p:nvPicPr>
        <p:blipFill>
          <a:blip r:embed="rId3"/>
          <a:stretch>
            <a:fillRect/>
          </a:stretch>
        </p:blipFill>
        <p:spPr>
          <a:xfrm>
            <a:off x="640080" y="1395977"/>
            <a:ext cx="7863840" cy="2923047"/>
          </a:xfrm>
          <a:prstGeom prst="rect">
            <a:avLst/>
          </a:prstGeom>
        </p:spPr>
      </p:pic>
    </p:spTree>
    <p:extLst>
      <p:ext uri="{BB962C8B-B14F-4D97-AF65-F5344CB8AC3E}">
        <p14:creationId xmlns:p14="http://schemas.microsoft.com/office/powerpoint/2010/main" val="2557613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02F97D60-67E3-E245-AC48-B697968BD8B7}"/>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B07BBDB6-56CF-AEEC-5376-610F9DA8D482}"/>
              </a:ext>
            </a:extLst>
          </p:cNvPr>
          <p:cNvPicPr>
            <a:picLocks noChangeAspect="1"/>
          </p:cNvPicPr>
          <p:nvPr/>
        </p:nvPicPr>
        <p:blipFill>
          <a:blip r:embed="rId3"/>
          <a:stretch>
            <a:fillRect/>
          </a:stretch>
        </p:blipFill>
        <p:spPr>
          <a:xfrm>
            <a:off x="640080" y="1239086"/>
            <a:ext cx="7863840" cy="3236829"/>
          </a:xfrm>
          <a:prstGeom prst="rect">
            <a:avLst/>
          </a:prstGeom>
        </p:spPr>
      </p:pic>
    </p:spTree>
    <p:extLst>
      <p:ext uri="{BB962C8B-B14F-4D97-AF65-F5344CB8AC3E}">
        <p14:creationId xmlns:p14="http://schemas.microsoft.com/office/powerpoint/2010/main" val="2435795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69413CC-88C3-4242-AC83-DC784EEB1A45}"/>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B4FF7C16-FDE1-3AB6-37B3-A59410D27F4D}"/>
              </a:ext>
            </a:extLst>
          </p:cNvPr>
          <p:cNvPicPr>
            <a:picLocks noChangeAspect="1"/>
          </p:cNvPicPr>
          <p:nvPr/>
        </p:nvPicPr>
        <p:blipFill>
          <a:blip r:embed="rId3"/>
          <a:stretch>
            <a:fillRect/>
          </a:stretch>
        </p:blipFill>
        <p:spPr>
          <a:xfrm>
            <a:off x="640080" y="1261340"/>
            <a:ext cx="7863840" cy="3192320"/>
          </a:xfrm>
          <a:prstGeom prst="rect">
            <a:avLst/>
          </a:prstGeom>
        </p:spPr>
      </p:pic>
    </p:spTree>
    <p:extLst>
      <p:ext uri="{BB962C8B-B14F-4D97-AF65-F5344CB8AC3E}">
        <p14:creationId xmlns:p14="http://schemas.microsoft.com/office/powerpoint/2010/main" val="4152489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714481C-8B1B-F54F-A469-AB932F8E3A6B}"/>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AE0D3603-4E20-06A3-C4D6-8FB85A5B49C6}"/>
              </a:ext>
            </a:extLst>
          </p:cNvPr>
          <p:cNvPicPr>
            <a:picLocks noChangeAspect="1"/>
          </p:cNvPicPr>
          <p:nvPr/>
        </p:nvPicPr>
        <p:blipFill>
          <a:blip r:embed="rId3"/>
          <a:stretch>
            <a:fillRect/>
          </a:stretch>
        </p:blipFill>
        <p:spPr>
          <a:xfrm>
            <a:off x="640080" y="1153668"/>
            <a:ext cx="7863840" cy="3407664"/>
          </a:xfrm>
          <a:prstGeom prst="rect">
            <a:avLst/>
          </a:prstGeom>
        </p:spPr>
      </p:pic>
    </p:spTree>
    <p:extLst>
      <p:ext uri="{BB962C8B-B14F-4D97-AF65-F5344CB8AC3E}">
        <p14:creationId xmlns:p14="http://schemas.microsoft.com/office/powerpoint/2010/main" val="3130942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350862C-BFBF-5B23-2484-5B5AFE43AD89}"/>
              </a:ext>
            </a:extLst>
          </p:cNvPr>
          <p:cNvSpPr>
            <a:spLocks noGrp="1"/>
          </p:cNvSpPr>
          <p:nvPr>
            <p:ph type="title"/>
          </p:nvPr>
        </p:nvSpPr>
        <p:spPr/>
        <p:txBody>
          <a:bodyPr/>
          <a:lstStyle/>
          <a:p>
            <a:r>
              <a:rPr lang="en-US" dirty="0"/>
              <a:t>Introduction</a:t>
            </a:r>
          </a:p>
        </p:txBody>
      </p:sp>
      <p:sp>
        <p:nvSpPr>
          <p:cNvPr id="4" name="Content Placeholder 3">
            <a:extLst>
              <a:ext uri="{FF2B5EF4-FFF2-40B4-BE49-F238E27FC236}">
                <a16:creationId xmlns:a16="http://schemas.microsoft.com/office/drawing/2014/main" id="{EADA6AE5-3C65-4D62-1F93-321925040DEC}"/>
              </a:ext>
            </a:extLst>
          </p:cNvPr>
          <p:cNvSpPr>
            <a:spLocks noGrp="1"/>
          </p:cNvSpPr>
          <p:nvPr>
            <p:ph idx="1"/>
          </p:nvPr>
        </p:nvSpPr>
        <p:spPr/>
        <p:txBody>
          <a:bodyPr>
            <a:normAutofit/>
          </a:bodyPr>
          <a:lstStyle/>
          <a:p>
            <a:r>
              <a:rPr lang="en-US" sz="1600" dirty="0"/>
              <a:t>Why Career Readiness?</a:t>
            </a:r>
          </a:p>
          <a:p>
            <a:r>
              <a:rPr lang="en-US" sz="1600" dirty="0"/>
              <a:t>Hard Skills &amp; Soft Skills</a:t>
            </a:r>
          </a:p>
          <a:p>
            <a:r>
              <a:rPr lang="en-US" sz="1600" dirty="0"/>
              <a:t>In the Know: My Interest Profile</a:t>
            </a:r>
          </a:p>
          <a:p>
            <a:r>
              <a:rPr lang="en-US" sz="1600" dirty="0"/>
              <a:t>Career Clusters &amp; Occupations</a:t>
            </a:r>
          </a:p>
          <a:p>
            <a:r>
              <a:rPr lang="en-US" sz="1600" dirty="0"/>
              <a:t>Reality Check</a:t>
            </a:r>
          </a:p>
          <a:p>
            <a:r>
              <a:rPr lang="en-US" sz="1600" dirty="0"/>
              <a:t>Setting Goals &amp; Planning Ahead</a:t>
            </a:r>
          </a:p>
          <a:p>
            <a:endParaRPr lang="en-US" sz="1600" dirty="0"/>
          </a:p>
          <a:p>
            <a:endParaRPr lang="en-US" sz="1600" dirty="0"/>
          </a:p>
          <a:p>
            <a:pPr marL="0" indent="0">
              <a:buNone/>
            </a:pPr>
            <a:r>
              <a:rPr lang="en-US" sz="1600" b="1" dirty="0">
                <a:solidFill>
                  <a:srgbClr val="004668"/>
                </a:solidFill>
                <a:hlinkClick r:id="rId3">
                  <a:extLst>
                    <a:ext uri="{A12FA001-AC4F-418D-AE19-62706E023703}">
                      <ahyp:hlinkClr xmlns:ahyp="http://schemas.microsoft.com/office/drawing/2018/hyperlinkcolor" val="tx"/>
                    </a:ext>
                  </a:extLst>
                </a:hlinkClick>
              </a:rPr>
              <a:t>Click here</a:t>
            </a:r>
            <a:r>
              <a:rPr lang="en-US" sz="1600" b="1" dirty="0">
                <a:solidFill>
                  <a:srgbClr val="004668"/>
                </a:solidFill>
              </a:rPr>
              <a:t> </a:t>
            </a:r>
            <a:r>
              <a:rPr lang="en-US" sz="1600" dirty="0"/>
              <a:t>for a video overview of WIN Learning’s career readiness solutions</a:t>
            </a:r>
          </a:p>
        </p:txBody>
      </p:sp>
    </p:spTree>
    <p:extLst>
      <p:ext uri="{BB962C8B-B14F-4D97-AF65-F5344CB8AC3E}">
        <p14:creationId xmlns:p14="http://schemas.microsoft.com/office/powerpoint/2010/main" val="491315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4D6799E-DE2A-EF45-BA51-DC30DCF69CAA}"/>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33D296C5-C6DF-49CC-6982-9431D865859D}"/>
              </a:ext>
            </a:extLst>
          </p:cNvPr>
          <p:cNvPicPr>
            <a:picLocks noChangeAspect="1"/>
          </p:cNvPicPr>
          <p:nvPr/>
        </p:nvPicPr>
        <p:blipFill>
          <a:blip r:embed="rId3"/>
          <a:stretch>
            <a:fillRect/>
          </a:stretch>
        </p:blipFill>
        <p:spPr>
          <a:xfrm>
            <a:off x="640080" y="1179284"/>
            <a:ext cx="7863840" cy="3356433"/>
          </a:xfrm>
          <a:prstGeom prst="rect">
            <a:avLst/>
          </a:prstGeom>
        </p:spPr>
      </p:pic>
    </p:spTree>
    <p:extLst>
      <p:ext uri="{BB962C8B-B14F-4D97-AF65-F5344CB8AC3E}">
        <p14:creationId xmlns:p14="http://schemas.microsoft.com/office/powerpoint/2010/main" val="21908799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C2F118C-E5FA-0F49-B154-717E9C559B1C}"/>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A68C6447-104C-8023-031E-8B5AB1D54C21}"/>
              </a:ext>
            </a:extLst>
          </p:cNvPr>
          <p:cNvPicPr>
            <a:picLocks noChangeAspect="1"/>
          </p:cNvPicPr>
          <p:nvPr/>
        </p:nvPicPr>
        <p:blipFill>
          <a:blip r:embed="rId3"/>
          <a:stretch>
            <a:fillRect/>
          </a:stretch>
        </p:blipFill>
        <p:spPr>
          <a:xfrm>
            <a:off x="640080" y="1185660"/>
            <a:ext cx="7863840" cy="3343680"/>
          </a:xfrm>
          <a:prstGeom prst="rect">
            <a:avLst/>
          </a:prstGeom>
        </p:spPr>
      </p:pic>
    </p:spTree>
    <p:extLst>
      <p:ext uri="{BB962C8B-B14F-4D97-AF65-F5344CB8AC3E}">
        <p14:creationId xmlns:p14="http://schemas.microsoft.com/office/powerpoint/2010/main" val="41959433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2214273-EEAB-714D-A62B-FE947F90903D}"/>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1F1BAE58-0048-E718-9C03-A26288AC63E0}"/>
              </a:ext>
            </a:extLst>
          </p:cNvPr>
          <p:cNvPicPr>
            <a:picLocks noChangeAspect="1"/>
          </p:cNvPicPr>
          <p:nvPr/>
        </p:nvPicPr>
        <p:blipFill>
          <a:blip r:embed="rId3"/>
          <a:stretch>
            <a:fillRect/>
          </a:stretch>
        </p:blipFill>
        <p:spPr>
          <a:xfrm>
            <a:off x="640080" y="1199420"/>
            <a:ext cx="7863840" cy="3316160"/>
          </a:xfrm>
          <a:prstGeom prst="rect">
            <a:avLst/>
          </a:prstGeom>
        </p:spPr>
      </p:pic>
    </p:spTree>
    <p:extLst>
      <p:ext uri="{BB962C8B-B14F-4D97-AF65-F5344CB8AC3E}">
        <p14:creationId xmlns:p14="http://schemas.microsoft.com/office/powerpoint/2010/main" val="3109694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9B4C1AE-630D-0A46-B823-48AA51AC1853}"/>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A05A0A9E-6018-2136-6320-4A2078109563}"/>
              </a:ext>
            </a:extLst>
          </p:cNvPr>
          <p:cNvPicPr>
            <a:picLocks noChangeAspect="1"/>
          </p:cNvPicPr>
          <p:nvPr/>
        </p:nvPicPr>
        <p:blipFill>
          <a:blip r:embed="rId3"/>
          <a:stretch>
            <a:fillRect/>
          </a:stretch>
        </p:blipFill>
        <p:spPr>
          <a:xfrm>
            <a:off x="640080" y="1215751"/>
            <a:ext cx="7863840" cy="3283498"/>
          </a:xfrm>
          <a:prstGeom prst="rect">
            <a:avLst/>
          </a:prstGeom>
        </p:spPr>
      </p:pic>
    </p:spTree>
    <p:extLst>
      <p:ext uri="{BB962C8B-B14F-4D97-AF65-F5344CB8AC3E}">
        <p14:creationId xmlns:p14="http://schemas.microsoft.com/office/powerpoint/2010/main" val="1932688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9B4C1AE-630D-0A46-B823-48AA51AC1853}"/>
              </a:ext>
            </a:extLst>
          </p:cNvPr>
          <p:cNvSpPr>
            <a:spLocks noGrp="1"/>
          </p:cNvSpPr>
          <p:nvPr>
            <p:ph type="title"/>
          </p:nvPr>
        </p:nvSpPr>
        <p:spPr>
          <a:xfrm>
            <a:off x="628650" y="304273"/>
            <a:ext cx="7886700" cy="1104636"/>
          </a:xfrm>
        </p:spPr>
        <p:txBody>
          <a:bodyPr/>
          <a:lstStyle/>
          <a:p>
            <a:r>
              <a:rPr lang="en-US" dirty="0"/>
              <a:t>Reality Check</a:t>
            </a:r>
          </a:p>
        </p:txBody>
      </p:sp>
      <p:pic>
        <p:nvPicPr>
          <p:cNvPr id="4" name="Picture 3">
            <a:extLst>
              <a:ext uri="{FF2B5EF4-FFF2-40B4-BE49-F238E27FC236}">
                <a16:creationId xmlns:a16="http://schemas.microsoft.com/office/drawing/2014/main" id="{7F342B1E-767C-AA72-7E5C-46410B10BDD5}"/>
              </a:ext>
            </a:extLst>
          </p:cNvPr>
          <p:cNvPicPr>
            <a:picLocks noChangeAspect="1"/>
          </p:cNvPicPr>
          <p:nvPr/>
        </p:nvPicPr>
        <p:blipFill>
          <a:blip r:embed="rId3"/>
          <a:stretch>
            <a:fillRect/>
          </a:stretch>
        </p:blipFill>
        <p:spPr>
          <a:xfrm>
            <a:off x="640080" y="1267487"/>
            <a:ext cx="7863840" cy="3180027"/>
          </a:xfrm>
          <a:prstGeom prst="rect">
            <a:avLst/>
          </a:prstGeom>
        </p:spPr>
      </p:pic>
    </p:spTree>
    <p:extLst>
      <p:ext uri="{BB962C8B-B14F-4D97-AF65-F5344CB8AC3E}">
        <p14:creationId xmlns:p14="http://schemas.microsoft.com/office/powerpoint/2010/main" val="27671511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1799835-46C3-9941-91DD-3517FBD79FCE}"/>
              </a:ext>
            </a:extLst>
          </p:cNvPr>
          <p:cNvSpPr>
            <a:spLocks noGrp="1"/>
          </p:cNvSpPr>
          <p:nvPr>
            <p:ph type="title"/>
          </p:nvPr>
        </p:nvSpPr>
        <p:spPr>
          <a:xfrm>
            <a:off x="628650" y="304273"/>
            <a:ext cx="7886700" cy="1104636"/>
          </a:xfrm>
        </p:spPr>
        <p:txBody>
          <a:bodyPr/>
          <a:lstStyle/>
          <a:p>
            <a:r>
              <a:rPr lang="en-US" dirty="0"/>
              <a:t>Reality Check</a:t>
            </a:r>
          </a:p>
        </p:txBody>
      </p:sp>
      <p:pic>
        <p:nvPicPr>
          <p:cNvPr id="3" name="Picture 2">
            <a:extLst>
              <a:ext uri="{FF2B5EF4-FFF2-40B4-BE49-F238E27FC236}">
                <a16:creationId xmlns:a16="http://schemas.microsoft.com/office/drawing/2014/main" id="{B36EC628-332B-CE88-C675-4518BBBFA401}"/>
              </a:ext>
            </a:extLst>
          </p:cNvPr>
          <p:cNvPicPr>
            <a:picLocks noChangeAspect="1"/>
          </p:cNvPicPr>
          <p:nvPr/>
        </p:nvPicPr>
        <p:blipFill>
          <a:blip r:embed="rId3"/>
          <a:stretch>
            <a:fillRect/>
          </a:stretch>
        </p:blipFill>
        <p:spPr>
          <a:xfrm>
            <a:off x="457200" y="1476258"/>
            <a:ext cx="8229600" cy="2762484"/>
          </a:xfrm>
          <a:prstGeom prst="rect">
            <a:avLst/>
          </a:prstGeom>
        </p:spPr>
      </p:pic>
    </p:spTree>
    <p:extLst>
      <p:ext uri="{BB962C8B-B14F-4D97-AF65-F5344CB8AC3E}">
        <p14:creationId xmlns:p14="http://schemas.microsoft.com/office/powerpoint/2010/main" val="31951871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521BB36D-3D96-A34E-8775-F15416B55E0E}"/>
              </a:ext>
            </a:extLst>
          </p:cNvPr>
          <p:cNvSpPr/>
          <p:nvPr/>
        </p:nvSpPr>
        <p:spPr>
          <a:xfrm>
            <a:off x="7909560" y="227094"/>
            <a:ext cx="971550" cy="537210"/>
          </a:xfrm>
          <a:prstGeom prst="roundRect">
            <a:avLst>
              <a:gd name="adj" fmla="val 35816"/>
            </a:avLst>
          </a:prstGeom>
          <a:solidFill>
            <a:srgbClr val="ADD137"/>
          </a:solidFill>
          <a:ln w="38100">
            <a:solidFill>
              <a:srgbClr val="00466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rgbClr val="004668"/>
                </a:solidFill>
              </a:rPr>
              <a:t>&lt; Back</a:t>
            </a:r>
          </a:p>
        </p:txBody>
      </p:sp>
      <p:sp>
        <p:nvSpPr>
          <p:cNvPr id="5" name="Rectangle 4">
            <a:hlinkClick r:id="rId3" action="ppaction://hlinksldjump"/>
            <a:extLst>
              <a:ext uri="{FF2B5EF4-FFF2-40B4-BE49-F238E27FC236}">
                <a16:creationId xmlns:a16="http://schemas.microsoft.com/office/drawing/2014/main" id="{6D30ACE8-C34F-1A4D-A819-F027F77D8301}"/>
              </a:ext>
            </a:extLst>
          </p:cNvPr>
          <p:cNvSpPr/>
          <p:nvPr/>
        </p:nvSpPr>
        <p:spPr>
          <a:xfrm>
            <a:off x="7989570" y="227094"/>
            <a:ext cx="811530" cy="53721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96C1F586-FC71-B14F-8A99-F3F2F6F58E9E}"/>
              </a:ext>
            </a:extLst>
          </p:cNvPr>
          <p:cNvSpPr>
            <a:spLocks noGrp="1"/>
          </p:cNvSpPr>
          <p:nvPr>
            <p:ph type="title"/>
          </p:nvPr>
        </p:nvSpPr>
        <p:spPr>
          <a:xfrm>
            <a:off x="628650" y="304273"/>
            <a:ext cx="7886700" cy="1104636"/>
          </a:xfrm>
        </p:spPr>
        <p:txBody>
          <a:bodyPr/>
          <a:lstStyle/>
          <a:p>
            <a:r>
              <a:rPr lang="en-US" dirty="0"/>
              <a:t>Reality Check</a:t>
            </a:r>
          </a:p>
        </p:txBody>
      </p:sp>
      <p:pic>
        <p:nvPicPr>
          <p:cNvPr id="10" name="Picture 9">
            <a:extLst>
              <a:ext uri="{FF2B5EF4-FFF2-40B4-BE49-F238E27FC236}">
                <a16:creationId xmlns:a16="http://schemas.microsoft.com/office/drawing/2014/main" id="{649BC8AC-F5B0-5FFC-DE31-B47C30C46754}"/>
              </a:ext>
            </a:extLst>
          </p:cNvPr>
          <p:cNvPicPr>
            <a:picLocks noChangeAspect="1"/>
          </p:cNvPicPr>
          <p:nvPr/>
        </p:nvPicPr>
        <p:blipFill rotWithShape="1">
          <a:blip r:embed="rId4"/>
          <a:srcRect b="6808"/>
          <a:stretch/>
        </p:blipFill>
        <p:spPr>
          <a:xfrm>
            <a:off x="1453001" y="1071154"/>
            <a:ext cx="6237998" cy="4153989"/>
          </a:xfrm>
          <a:prstGeom prst="rect">
            <a:avLst/>
          </a:prstGeom>
        </p:spPr>
      </p:pic>
    </p:spTree>
    <p:extLst>
      <p:ext uri="{BB962C8B-B14F-4D97-AF65-F5344CB8AC3E}">
        <p14:creationId xmlns:p14="http://schemas.microsoft.com/office/powerpoint/2010/main" val="32069873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8B9EF-6519-3B14-8E9B-2E881FA91A74}"/>
              </a:ext>
            </a:extLst>
          </p:cNvPr>
          <p:cNvSpPr>
            <a:spLocks noGrp="1"/>
          </p:cNvSpPr>
          <p:nvPr>
            <p:ph type="title"/>
          </p:nvPr>
        </p:nvSpPr>
        <p:spPr/>
        <p:txBody>
          <a:bodyPr/>
          <a:lstStyle/>
          <a:p>
            <a:r>
              <a:rPr lang="en-US" dirty="0"/>
              <a:t>Why Career Readiness?</a:t>
            </a:r>
          </a:p>
        </p:txBody>
      </p:sp>
      <p:sp>
        <p:nvSpPr>
          <p:cNvPr id="3" name="Content Placeholder 2">
            <a:extLst>
              <a:ext uri="{FF2B5EF4-FFF2-40B4-BE49-F238E27FC236}">
                <a16:creationId xmlns:a16="http://schemas.microsoft.com/office/drawing/2014/main" id="{C89A8818-083B-2AE4-883C-AC4CD9BF4865}"/>
              </a:ext>
            </a:extLst>
          </p:cNvPr>
          <p:cNvSpPr>
            <a:spLocks noGrp="1"/>
          </p:cNvSpPr>
          <p:nvPr>
            <p:ph idx="1"/>
          </p:nvPr>
        </p:nvSpPr>
        <p:spPr/>
        <p:txBody>
          <a:bodyPr/>
          <a:lstStyle/>
          <a:p>
            <a:r>
              <a:rPr lang="en-US" sz="1400" dirty="0"/>
              <a:t>Employers are increasingly noting that soft skills, in addition to academic and technical skills (hard skills), are key to enabling employees to work successfully in an organization. </a:t>
            </a:r>
          </a:p>
          <a:p>
            <a:r>
              <a:rPr lang="en-US" sz="1400" dirty="0"/>
              <a:t>Career readiness is important because it focuses on teaching the skills students need to succeed in real-world jobs.</a:t>
            </a:r>
          </a:p>
          <a:p>
            <a:endParaRPr lang="en-US" dirty="0"/>
          </a:p>
        </p:txBody>
      </p:sp>
      <p:pic>
        <p:nvPicPr>
          <p:cNvPr id="10" name="Picture 9" descr="Chart&#10;&#10;Description automatically generated">
            <a:extLst>
              <a:ext uri="{FF2B5EF4-FFF2-40B4-BE49-F238E27FC236}">
                <a16:creationId xmlns:a16="http://schemas.microsoft.com/office/drawing/2014/main" id="{EF60266E-E698-D130-16A1-28172A09377E}"/>
              </a:ext>
            </a:extLst>
          </p:cNvPr>
          <p:cNvPicPr>
            <a:picLocks noChangeAspect="1"/>
          </p:cNvPicPr>
          <p:nvPr/>
        </p:nvPicPr>
        <p:blipFill rotWithShape="1">
          <a:blip r:embed="rId3"/>
          <a:srcRect l="3824"/>
          <a:stretch/>
        </p:blipFill>
        <p:spPr>
          <a:xfrm>
            <a:off x="1873568" y="2254304"/>
            <a:ext cx="5396865" cy="3156423"/>
          </a:xfrm>
          <a:prstGeom prst="rect">
            <a:avLst/>
          </a:prstGeom>
        </p:spPr>
      </p:pic>
    </p:spTree>
    <p:extLst>
      <p:ext uri="{BB962C8B-B14F-4D97-AF65-F5344CB8AC3E}">
        <p14:creationId xmlns:p14="http://schemas.microsoft.com/office/powerpoint/2010/main" val="21197210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1E2BC-26FA-5731-4621-4688DF6D9C93}"/>
              </a:ext>
            </a:extLst>
          </p:cNvPr>
          <p:cNvSpPr>
            <a:spLocks noGrp="1"/>
          </p:cNvSpPr>
          <p:nvPr>
            <p:ph type="title"/>
          </p:nvPr>
        </p:nvSpPr>
        <p:spPr/>
        <p:txBody>
          <a:bodyPr/>
          <a:lstStyle/>
          <a:p>
            <a:r>
              <a:rPr lang="en-US" dirty="0"/>
              <a:t>Hard Skills &amp; Soft Skills</a:t>
            </a:r>
          </a:p>
        </p:txBody>
      </p:sp>
      <p:sp>
        <p:nvSpPr>
          <p:cNvPr id="3" name="Content Placeholder 2">
            <a:extLst>
              <a:ext uri="{FF2B5EF4-FFF2-40B4-BE49-F238E27FC236}">
                <a16:creationId xmlns:a16="http://schemas.microsoft.com/office/drawing/2014/main" id="{A7D0445D-A695-7533-FA93-F3AE9CA2EB0E}"/>
              </a:ext>
            </a:extLst>
          </p:cNvPr>
          <p:cNvSpPr>
            <a:spLocks noGrp="1"/>
          </p:cNvSpPr>
          <p:nvPr>
            <p:ph idx="1"/>
          </p:nvPr>
        </p:nvSpPr>
        <p:spPr/>
        <p:txBody>
          <a:bodyPr>
            <a:normAutofit/>
          </a:bodyPr>
          <a:lstStyle/>
          <a:p>
            <a:pPr marL="0" indent="0">
              <a:buNone/>
            </a:pPr>
            <a:r>
              <a:rPr lang="en-US" sz="1400" dirty="0"/>
              <a:t>Having academic and employability skills matters.</a:t>
            </a:r>
          </a:p>
        </p:txBody>
      </p:sp>
      <p:grpSp>
        <p:nvGrpSpPr>
          <p:cNvPr id="4" name="Group 3">
            <a:extLst>
              <a:ext uri="{FF2B5EF4-FFF2-40B4-BE49-F238E27FC236}">
                <a16:creationId xmlns:a16="http://schemas.microsoft.com/office/drawing/2014/main" id="{430FC644-514F-66DB-1C3F-8D17A319185E}"/>
              </a:ext>
            </a:extLst>
          </p:cNvPr>
          <p:cNvGrpSpPr/>
          <p:nvPr/>
        </p:nvGrpSpPr>
        <p:grpSpPr>
          <a:xfrm>
            <a:off x="673130" y="1749151"/>
            <a:ext cx="7797740" cy="2907894"/>
            <a:chOff x="536635" y="1749151"/>
            <a:chExt cx="7797740" cy="2907894"/>
          </a:xfrm>
        </p:grpSpPr>
        <p:pic>
          <p:nvPicPr>
            <p:cNvPr id="7" name="Picture 6">
              <a:extLst>
                <a:ext uri="{FF2B5EF4-FFF2-40B4-BE49-F238E27FC236}">
                  <a16:creationId xmlns:a16="http://schemas.microsoft.com/office/drawing/2014/main" id="{B18EE6CB-B27F-C366-0753-F3C38D109E35}"/>
                </a:ext>
              </a:extLst>
            </p:cNvPr>
            <p:cNvPicPr>
              <a:picLocks noChangeAspect="1"/>
            </p:cNvPicPr>
            <p:nvPr/>
          </p:nvPicPr>
          <p:blipFill>
            <a:blip r:embed="rId3"/>
            <a:srcRect/>
            <a:stretch/>
          </p:blipFill>
          <p:spPr>
            <a:xfrm>
              <a:off x="4572641" y="1749151"/>
              <a:ext cx="3761734" cy="2907894"/>
            </a:xfrm>
            <a:prstGeom prst="rect">
              <a:avLst/>
            </a:prstGeom>
            <a:ln>
              <a:solidFill>
                <a:srgbClr val="004668"/>
              </a:solidFill>
            </a:ln>
          </p:spPr>
        </p:pic>
        <p:pic>
          <p:nvPicPr>
            <p:cNvPr id="9" name="Picture 8">
              <a:extLst>
                <a:ext uri="{FF2B5EF4-FFF2-40B4-BE49-F238E27FC236}">
                  <a16:creationId xmlns:a16="http://schemas.microsoft.com/office/drawing/2014/main" id="{6132A0C3-3893-F673-9D01-388BCD337A9B}"/>
                </a:ext>
              </a:extLst>
            </p:cNvPr>
            <p:cNvPicPr>
              <a:picLocks noChangeAspect="1"/>
            </p:cNvPicPr>
            <p:nvPr/>
          </p:nvPicPr>
          <p:blipFill>
            <a:blip r:embed="rId4"/>
            <a:srcRect/>
            <a:stretch/>
          </p:blipFill>
          <p:spPr>
            <a:xfrm>
              <a:off x="536635" y="1749152"/>
              <a:ext cx="3761733" cy="2907893"/>
            </a:xfrm>
            <a:prstGeom prst="rect">
              <a:avLst/>
            </a:prstGeom>
            <a:ln>
              <a:solidFill>
                <a:srgbClr val="004668"/>
              </a:solidFill>
            </a:ln>
          </p:spPr>
        </p:pic>
      </p:grpSp>
    </p:spTree>
    <p:extLst>
      <p:ext uri="{BB962C8B-B14F-4D97-AF65-F5344CB8AC3E}">
        <p14:creationId xmlns:p14="http://schemas.microsoft.com/office/powerpoint/2010/main" val="7216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0680D649-A0CE-DB71-AC64-CBB3EE9C78F7}"/>
              </a:ext>
            </a:extLst>
          </p:cNvPr>
          <p:cNvGrpSpPr/>
          <p:nvPr/>
        </p:nvGrpSpPr>
        <p:grpSpPr>
          <a:xfrm>
            <a:off x="884121" y="1219747"/>
            <a:ext cx="7375758" cy="3645464"/>
            <a:chOff x="1127220" y="1219747"/>
            <a:chExt cx="7375758" cy="3645464"/>
          </a:xfrm>
        </p:grpSpPr>
        <p:pic>
          <p:nvPicPr>
            <p:cNvPr id="15" name="Picture 14">
              <a:extLst>
                <a:ext uri="{FF2B5EF4-FFF2-40B4-BE49-F238E27FC236}">
                  <a16:creationId xmlns:a16="http://schemas.microsoft.com/office/drawing/2014/main" id="{7DE0CD84-4054-614E-81A7-33B996A9D1F3}"/>
                </a:ext>
              </a:extLst>
            </p:cNvPr>
            <p:cNvPicPr>
              <a:picLocks noChangeAspect="1"/>
            </p:cNvPicPr>
            <p:nvPr/>
          </p:nvPicPr>
          <p:blipFill>
            <a:blip r:embed="rId3"/>
            <a:srcRect/>
            <a:stretch/>
          </p:blipFill>
          <p:spPr>
            <a:xfrm>
              <a:off x="1130520" y="1219747"/>
              <a:ext cx="824353" cy="824353"/>
            </a:xfrm>
            <a:prstGeom prst="rect">
              <a:avLst/>
            </a:prstGeom>
          </p:spPr>
        </p:pic>
        <p:pic>
          <p:nvPicPr>
            <p:cNvPr id="17" name="Picture 16">
              <a:extLst>
                <a:ext uri="{FF2B5EF4-FFF2-40B4-BE49-F238E27FC236}">
                  <a16:creationId xmlns:a16="http://schemas.microsoft.com/office/drawing/2014/main" id="{3FB3E9CE-E8D4-F24E-AD66-D1F5B751804C}"/>
                </a:ext>
              </a:extLst>
            </p:cNvPr>
            <p:cNvPicPr>
              <a:picLocks noChangeAspect="1"/>
            </p:cNvPicPr>
            <p:nvPr/>
          </p:nvPicPr>
          <p:blipFill>
            <a:blip r:embed="rId4"/>
            <a:srcRect/>
            <a:stretch/>
          </p:blipFill>
          <p:spPr>
            <a:xfrm>
              <a:off x="1130520" y="2160778"/>
              <a:ext cx="824353" cy="824353"/>
            </a:xfrm>
            <a:prstGeom prst="rect">
              <a:avLst/>
            </a:prstGeom>
          </p:spPr>
        </p:pic>
        <p:pic>
          <p:nvPicPr>
            <p:cNvPr id="18" name="Picture 17">
              <a:extLst>
                <a:ext uri="{FF2B5EF4-FFF2-40B4-BE49-F238E27FC236}">
                  <a16:creationId xmlns:a16="http://schemas.microsoft.com/office/drawing/2014/main" id="{C62B40E9-67DD-C74A-8CF9-3943F8CFADDD}"/>
                </a:ext>
              </a:extLst>
            </p:cNvPr>
            <p:cNvPicPr>
              <a:picLocks noChangeAspect="1"/>
            </p:cNvPicPr>
            <p:nvPr/>
          </p:nvPicPr>
          <p:blipFill>
            <a:blip r:embed="rId5"/>
            <a:srcRect/>
            <a:stretch/>
          </p:blipFill>
          <p:spPr>
            <a:xfrm>
              <a:off x="1127220" y="3102436"/>
              <a:ext cx="824353" cy="824353"/>
            </a:xfrm>
            <a:prstGeom prst="rect">
              <a:avLst/>
            </a:prstGeom>
          </p:spPr>
        </p:pic>
        <p:pic>
          <p:nvPicPr>
            <p:cNvPr id="19" name="Picture 18">
              <a:extLst>
                <a:ext uri="{FF2B5EF4-FFF2-40B4-BE49-F238E27FC236}">
                  <a16:creationId xmlns:a16="http://schemas.microsoft.com/office/drawing/2014/main" id="{EA26CA6B-D0BB-E045-AAAB-78A67607BD03}"/>
                </a:ext>
              </a:extLst>
            </p:cNvPr>
            <p:cNvPicPr>
              <a:picLocks noChangeAspect="1"/>
            </p:cNvPicPr>
            <p:nvPr/>
          </p:nvPicPr>
          <p:blipFill>
            <a:blip r:embed="rId6"/>
            <a:srcRect/>
            <a:stretch/>
          </p:blipFill>
          <p:spPr>
            <a:xfrm>
              <a:off x="1130520" y="4040858"/>
              <a:ext cx="824353" cy="824353"/>
            </a:xfrm>
            <a:prstGeom prst="rect">
              <a:avLst/>
            </a:prstGeom>
          </p:spPr>
        </p:pic>
        <p:sp>
          <p:nvSpPr>
            <p:cNvPr id="20" name="TextBox 19">
              <a:extLst>
                <a:ext uri="{FF2B5EF4-FFF2-40B4-BE49-F238E27FC236}">
                  <a16:creationId xmlns:a16="http://schemas.microsoft.com/office/drawing/2014/main" id="{3E116AEB-4025-D649-8A4A-810D4BA85209}"/>
                </a:ext>
              </a:extLst>
            </p:cNvPr>
            <p:cNvSpPr txBox="1"/>
            <p:nvPr/>
          </p:nvSpPr>
          <p:spPr>
            <a:xfrm>
              <a:off x="2161569" y="1261965"/>
              <a:ext cx="6341407"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5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5 credential indicates that the learner has the foundational skills to pursue O*NET Job Zone Level 5 career pathways.</a:t>
              </a:r>
            </a:p>
          </p:txBody>
        </p:sp>
        <p:sp>
          <p:nvSpPr>
            <p:cNvPr id="21" name="TextBox 20">
              <a:extLst>
                <a:ext uri="{FF2B5EF4-FFF2-40B4-BE49-F238E27FC236}">
                  <a16:creationId xmlns:a16="http://schemas.microsoft.com/office/drawing/2014/main" id="{943F997C-5BCF-9C4C-A5CA-F44B533F623F}"/>
                </a:ext>
              </a:extLst>
            </p:cNvPr>
            <p:cNvSpPr txBox="1"/>
            <p:nvPr/>
          </p:nvSpPr>
          <p:spPr>
            <a:xfrm>
              <a:off x="2161574" y="2203623"/>
              <a:ext cx="6341404"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4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4 credential indicates that the learner has the foundational skills to pursue O*NET Job Zone Level 4 career pathways. </a:t>
              </a:r>
            </a:p>
          </p:txBody>
        </p:sp>
        <p:sp>
          <p:nvSpPr>
            <p:cNvPr id="22" name="TextBox 21">
              <a:extLst>
                <a:ext uri="{FF2B5EF4-FFF2-40B4-BE49-F238E27FC236}">
                  <a16:creationId xmlns:a16="http://schemas.microsoft.com/office/drawing/2014/main" id="{031A9711-2C91-5C4B-947B-2BA3E063FA4D}"/>
                </a:ext>
              </a:extLst>
            </p:cNvPr>
            <p:cNvSpPr txBox="1"/>
            <p:nvPr/>
          </p:nvSpPr>
          <p:spPr>
            <a:xfrm>
              <a:off x="2161573" y="3145281"/>
              <a:ext cx="6341403"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3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3 credential indicates that the learner has the foundational skills to pursue O*NET Job Zone Level 3 career pathways.</a:t>
              </a:r>
            </a:p>
          </p:txBody>
        </p:sp>
        <p:sp>
          <p:nvSpPr>
            <p:cNvPr id="23" name="TextBox 22">
              <a:extLst>
                <a:ext uri="{FF2B5EF4-FFF2-40B4-BE49-F238E27FC236}">
                  <a16:creationId xmlns:a16="http://schemas.microsoft.com/office/drawing/2014/main" id="{2701A416-96EC-5041-A732-E09B950D7EC8}"/>
                </a:ext>
              </a:extLst>
            </p:cNvPr>
            <p:cNvSpPr txBox="1"/>
            <p:nvPr/>
          </p:nvSpPr>
          <p:spPr>
            <a:xfrm>
              <a:off x="2161569" y="4083703"/>
              <a:ext cx="6341402" cy="738664"/>
            </a:xfrm>
            <a:prstGeom prst="rect">
              <a:avLst/>
            </a:prstGeom>
            <a:noFill/>
          </p:spPr>
          <p:txBody>
            <a:bodyPr wrap="square" rtlCol="0">
              <a:spAutoFit/>
            </a:bodyPr>
            <a:lstStyle/>
            <a:p>
              <a:r>
                <a:rPr lang="en-US" sz="1400" b="1" dirty="0">
                  <a:solidFill>
                    <a:srgbClr val="004668"/>
                  </a:solidFill>
                  <a:latin typeface="Tahoma" panose="020B0604030504040204" pitchFamily="34" charset="0"/>
                  <a:ea typeface="Tahoma" panose="020B0604030504040204" pitchFamily="34" charset="0"/>
                  <a:cs typeface="Tahoma" panose="020B0604030504040204" pitchFamily="34" charset="0"/>
                </a:rPr>
                <a:t>Achievement Level 2 </a:t>
              </a:r>
            </a:p>
            <a:p>
              <a:r>
                <a:rPr lang="en-US" sz="1400" dirty="0">
                  <a:latin typeface="Tahoma" panose="020B0604030504040204" pitchFamily="34" charset="0"/>
                  <a:ea typeface="Tahoma" panose="020B0604030504040204" pitchFamily="34" charset="0"/>
                  <a:cs typeface="Tahoma" panose="020B0604030504040204" pitchFamily="34" charset="0"/>
                </a:rPr>
                <a:t>Earning an Achievement Level 2 credential indicates that the learner has the foundational skills to pursue O*NET Job Zone Level 1-2 career pathways.</a:t>
              </a:r>
            </a:p>
          </p:txBody>
        </p:sp>
      </p:grpSp>
      <p:sp>
        <p:nvSpPr>
          <p:cNvPr id="2" name="Title 1">
            <a:extLst>
              <a:ext uri="{FF2B5EF4-FFF2-40B4-BE49-F238E27FC236}">
                <a16:creationId xmlns:a16="http://schemas.microsoft.com/office/drawing/2014/main" id="{12E7E59E-0483-20A3-6103-1336DB41A40D}"/>
              </a:ext>
            </a:extLst>
          </p:cNvPr>
          <p:cNvSpPr>
            <a:spLocks noGrp="1"/>
          </p:cNvSpPr>
          <p:nvPr>
            <p:ph type="title"/>
          </p:nvPr>
        </p:nvSpPr>
        <p:spPr/>
        <p:txBody>
          <a:bodyPr/>
          <a:lstStyle/>
          <a:p>
            <a:r>
              <a:rPr lang="en-US" dirty="0"/>
              <a:t>Academic Skills Credential: Math, Reading, &amp; Data</a:t>
            </a:r>
          </a:p>
        </p:txBody>
      </p:sp>
    </p:spTree>
    <p:extLst>
      <p:ext uri="{BB962C8B-B14F-4D97-AF65-F5344CB8AC3E}">
        <p14:creationId xmlns:p14="http://schemas.microsoft.com/office/powerpoint/2010/main" val="19446133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99698B8-EDFA-8242-B9BF-0DB5491245FF}"/>
              </a:ext>
            </a:extLst>
          </p:cNvPr>
          <p:cNvSpPr/>
          <p:nvPr/>
        </p:nvSpPr>
        <p:spPr>
          <a:xfrm>
            <a:off x="6614710" y="2408678"/>
            <a:ext cx="2243262" cy="1338828"/>
          </a:xfrm>
          <a:prstGeom prst="rect">
            <a:avLst/>
          </a:prstGeom>
        </p:spPr>
        <p:txBody>
          <a:bodyPr wrap="square">
            <a:spAutoFit/>
          </a:bodyPr>
          <a:lstStyle/>
          <a:p>
            <a:pPr algn="ctr">
              <a:spcBef>
                <a:spcPct val="50000"/>
              </a:spcBef>
              <a:defRPr/>
            </a:pPr>
            <a:r>
              <a:rPr lang="en-US" b="1" dirty="0">
                <a:solidFill>
                  <a:srgbClr val="004668"/>
                </a:solidFill>
                <a:latin typeface="Tahoma" panose="020B0604030504040204" pitchFamily="34" charset="0"/>
                <a:ea typeface="Tahoma" panose="020B0604030504040204" pitchFamily="34" charset="0"/>
                <a:cs typeface="Tahoma" panose="020B0604030504040204" pitchFamily="34" charset="0"/>
              </a:rPr>
              <a:t>85% of ALL occupations utilize these skills</a:t>
            </a:r>
          </a:p>
          <a:p>
            <a:pPr algn="ctr">
              <a:spcBef>
                <a:spcPct val="50000"/>
              </a:spcBef>
              <a:defRPr/>
            </a:pPr>
            <a:endParaRPr lang="en-US" b="1" dirty="0">
              <a:solidFill>
                <a:srgbClr val="004668"/>
              </a:solidFill>
              <a:latin typeface="Tahoma" panose="020B0604030504040204" pitchFamily="34" charset="0"/>
              <a:ea typeface="Tahoma" panose="020B0604030504040204" pitchFamily="34" charset="0"/>
              <a:cs typeface="Tahoma" panose="020B0604030504040204" pitchFamily="34" charset="0"/>
            </a:endParaRPr>
          </a:p>
        </p:txBody>
      </p:sp>
      <p:sp>
        <p:nvSpPr>
          <p:cNvPr id="7" name="TextBox 3">
            <a:extLst>
              <a:ext uri="{FF2B5EF4-FFF2-40B4-BE49-F238E27FC236}">
                <a16:creationId xmlns:a16="http://schemas.microsoft.com/office/drawing/2014/main" id="{BD902C68-1D1E-4E49-A97D-FE94AB0A5F95}"/>
              </a:ext>
            </a:extLst>
          </p:cNvPr>
          <p:cNvSpPr txBox="1">
            <a:spLocks noChangeArrowheads="1"/>
          </p:cNvSpPr>
          <p:nvPr/>
        </p:nvSpPr>
        <p:spPr bwMode="auto">
          <a:xfrm>
            <a:off x="659130" y="4959504"/>
            <a:ext cx="4267200" cy="2308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Arial" charset="0"/>
              </a:defRPr>
            </a:lvl1pPr>
            <a:lvl2pPr marL="742950" indent="-285750" eaLnBrk="0" hangingPunct="0">
              <a:defRPr>
                <a:solidFill>
                  <a:schemeClr val="tx1"/>
                </a:solidFill>
                <a:latin typeface="Arial" charset="0"/>
                <a:ea typeface="Arial" charset="0"/>
                <a:cs typeface="Arial" charset="0"/>
              </a:defRPr>
            </a:lvl2pPr>
            <a:lvl3pPr marL="1143000" indent="-228600" eaLnBrk="0" hangingPunct="0">
              <a:defRPr>
                <a:solidFill>
                  <a:schemeClr val="tx1"/>
                </a:solidFill>
                <a:latin typeface="Arial" charset="0"/>
                <a:ea typeface="Arial" charset="0"/>
                <a:cs typeface="Arial" charset="0"/>
              </a:defRPr>
            </a:lvl3pPr>
            <a:lvl4pPr marL="1600200" indent="-228600" eaLnBrk="0" hangingPunct="0">
              <a:defRPr>
                <a:solidFill>
                  <a:schemeClr val="tx1"/>
                </a:solidFill>
                <a:latin typeface="Arial" charset="0"/>
                <a:ea typeface="Arial" charset="0"/>
                <a:cs typeface="Arial" charset="0"/>
              </a:defRPr>
            </a:lvl4pPr>
            <a:lvl5pPr marL="2057400" indent="-228600" eaLnBrk="0" hangingPunct="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r>
              <a:rPr lang="en-US" sz="9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Richard Nagle, </a:t>
            </a:r>
            <a:r>
              <a:rPr lang="en-US" sz="900" dirty="0" err="1">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Ph.D</a:t>
            </a:r>
            <a:r>
              <a:rPr lang="en-US" sz="900" dirty="0">
                <a:solidFill>
                  <a:schemeClr val="tx1">
                    <a:lumMod val="75000"/>
                    <a:lumOff val="25000"/>
                  </a:schemeClr>
                </a:solidFill>
                <a:latin typeface="Tahoma" panose="020B0604030504040204" pitchFamily="34" charset="0"/>
                <a:ea typeface="Tahoma" panose="020B0604030504040204" pitchFamily="34" charset="0"/>
                <a:cs typeface="Tahoma" panose="020B0604030504040204" pitchFamily="34" charset="0"/>
              </a:rPr>
              <a:t>, University of South Carolina</a:t>
            </a:r>
          </a:p>
        </p:txBody>
      </p:sp>
      <p:grpSp>
        <p:nvGrpSpPr>
          <p:cNvPr id="5" name="Group 4">
            <a:extLst>
              <a:ext uri="{FF2B5EF4-FFF2-40B4-BE49-F238E27FC236}">
                <a16:creationId xmlns:a16="http://schemas.microsoft.com/office/drawing/2014/main" id="{8B804658-5892-285A-3A4E-C1A5BA7B2101}"/>
              </a:ext>
            </a:extLst>
          </p:cNvPr>
          <p:cNvGrpSpPr>
            <a:grpSpLocks noChangeAspect="1"/>
          </p:cNvGrpSpPr>
          <p:nvPr/>
        </p:nvGrpSpPr>
        <p:grpSpPr>
          <a:xfrm>
            <a:off x="755208" y="2100685"/>
            <a:ext cx="5787560" cy="2821835"/>
            <a:chOff x="1043940" y="2232660"/>
            <a:chExt cx="5516880" cy="2689860"/>
          </a:xfrm>
        </p:grpSpPr>
        <p:pic>
          <p:nvPicPr>
            <p:cNvPr id="10" name="Picture 2">
              <a:extLst>
                <a:ext uri="{FF2B5EF4-FFF2-40B4-BE49-F238E27FC236}">
                  <a16:creationId xmlns:a16="http://schemas.microsoft.com/office/drawing/2014/main" id="{DF12D7C2-DEC5-A649-8906-E10E1562CD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68" t="16010" r="1093" b="4886"/>
            <a:stretch/>
          </p:blipFill>
          <p:spPr bwMode="auto">
            <a:xfrm>
              <a:off x="1043940" y="2232660"/>
              <a:ext cx="5516880" cy="2689860"/>
            </a:xfrm>
            <a:prstGeom prst="rect">
              <a:avLst/>
            </a:prstGeom>
            <a:noFill/>
            <a:ln w="12700">
              <a:solidFill>
                <a:srgbClr val="004668"/>
              </a:solid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B7A0E91D-8052-804D-A38E-9089ABF24C60}"/>
                </a:ext>
              </a:extLst>
            </p:cNvPr>
            <p:cNvSpPr txBox="1"/>
            <p:nvPr/>
          </p:nvSpPr>
          <p:spPr>
            <a:xfrm>
              <a:off x="1324675" y="3435134"/>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2" name="TextBox 11">
              <a:extLst>
                <a:ext uri="{FF2B5EF4-FFF2-40B4-BE49-F238E27FC236}">
                  <a16:creationId xmlns:a16="http://schemas.microsoft.com/office/drawing/2014/main" id="{BB55A722-751B-5042-8A4B-48A47DF915CA}"/>
                </a:ext>
              </a:extLst>
            </p:cNvPr>
            <p:cNvSpPr txBox="1"/>
            <p:nvPr/>
          </p:nvSpPr>
          <p:spPr>
            <a:xfrm>
              <a:off x="1325068" y="3868998"/>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3" name="TextBox 12">
              <a:extLst>
                <a:ext uri="{FF2B5EF4-FFF2-40B4-BE49-F238E27FC236}">
                  <a16:creationId xmlns:a16="http://schemas.microsoft.com/office/drawing/2014/main" id="{7D0863FC-8970-1E4D-8AB6-7DD7576785DA}"/>
                </a:ext>
              </a:extLst>
            </p:cNvPr>
            <p:cNvSpPr txBox="1"/>
            <p:nvPr/>
          </p:nvSpPr>
          <p:spPr>
            <a:xfrm>
              <a:off x="1477468" y="4097598"/>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4" name="TextBox 13">
              <a:extLst>
                <a:ext uri="{FF2B5EF4-FFF2-40B4-BE49-F238E27FC236}">
                  <a16:creationId xmlns:a16="http://schemas.microsoft.com/office/drawing/2014/main" id="{037F985E-AEC0-3141-8461-F82BDEC2BFE8}"/>
                </a:ext>
              </a:extLst>
            </p:cNvPr>
            <p:cNvSpPr txBox="1"/>
            <p:nvPr/>
          </p:nvSpPr>
          <p:spPr>
            <a:xfrm>
              <a:off x="2163268" y="4320364"/>
              <a:ext cx="278614" cy="369332"/>
            </a:xfrm>
            <a:prstGeom prst="rect">
              <a:avLst/>
            </a:prstGeom>
            <a:noFill/>
          </p:spPr>
          <p:txBody>
            <a:bodyPr wrap="none" rtlCol="0">
              <a:spAutoFit/>
            </a:bodyPr>
            <a:lstStyle/>
            <a:p>
              <a:r>
                <a:rPr lang="en-US" b="1" dirty="0">
                  <a:solidFill>
                    <a:srgbClr val="FF0000"/>
                  </a:solidFill>
                  <a:latin typeface="Helvetica Neue"/>
                  <a:cs typeface="Helvetica Neue"/>
                </a:rPr>
                <a:t>*</a:t>
              </a:r>
            </a:p>
          </p:txBody>
        </p:sp>
        <p:sp>
          <p:nvSpPr>
            <p:cNvPr id="16" name="Rectangle 15">
              <a:extLst>
                <a:ext uri="{FF2B5EF4-FFF2-40B4-BE49-F238E27FC236}">
                  <a16:creationId xmlns:a16="http://schemas.microsoft.com/office/drawing/2014/main" id="{FF3BD30A-E8DA-544A-ABA5-CDD23C841A0D}"/>
                </a:ext>
              </a:extLst>
            </p:cNvPr>
            <p:cNvSpPr/>
            <p:nvPr/>
          </p:nvSpPr>
          <p:spPr>
            <a:xfrm>
              <a:off x="1148835" y="3431290"/>
              <a:ext cx="5105400" cy="1186430"/>
            </a:xfrm>
            <a:prstGeom prst="rect">
              <a:avLst/>
            </a:prstGeom>
            <a:noFill/>
            <a:ln w="38100" cmpd="sng">
              <a:solidFill>
                <a:srgbClr val="37ADD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E69DF468-68AD-1D84-FA50-AB93E6ED5E51}"/>
              </a:ext>
            </a:extLst>
          </p:cNvPr>
          <p:cNvSpPr>
            <a:spLocks noGrp="1"/>
          </p:cNvSpPr>
          <p:nvPr>
            <p:ph type="title"/>
          </p:nvPr>
        </p:nvSpPr>
        <p:spPr>
          <a:xfrm>
            <a:off x="628650" y="304273"/>
            <a:ext cx="8149590" cy="806303"/>
          </a:xfrm>
        </p:spPr>
        <p:txBody>
          <a:bodyPr>
            <a:normAutofit fontScale="90000"/>
          </a:bodyPr>
          <a:lstStyle/>
          <a:p>
            <a:r>
              <a:rPr lang="en-US" dirty="0"/>
              <a:t>Employers were asked to identify the most critical factors in their hiring and retention decision-making processes.</a:t>
            </a:r>
          </a:p>
        </p:txBody>
      </p:sp>
      <p:sp>
        <p:nvSpPr>
          <p:cNvPr id="3" name="Content Placeholder 2">
            <a:extLst>
              <a:ext uri="{FF2B5EF4-FFF2-40B4-BE49-F238E27FC236}">
                <a16:creationId xmlns:a16="http://schemas.microsoft.com/office/drawing/2014/main" id="{E4C7CAA8-ABF0-1032-AE69-C1C2994C7403}"/>
              </a:ext>
            </a:extLst>
          </p:cNvPr>
          <p:cNvSpPr>
            <a:spLocks noGrp="1"/>
          </p:cNvSpPr>
          <p:nvPr>
            <p:ph idx="1"/>
          </p:nvPr>
        </p:nvSpPr>
        <p:spPr/>
        <p:txBody>
          <a:bodyPr>
            <a:normAutofit/>
          </a:bodyPr>
          <a:lstStyle/>
          <a:p>
            <a:pPr marL="0" indent="0">
              <a:buNone/>
            </a:pPr>
            <a:r>
              <a:rPr lang="en-US" sz="1400" dirty="0"/>
              <a:t>The goal was to quantify the skills most important to hiring and retention decisions.*</a:t>
            </a:r>
          </a:p>
        </p:txBody>
      </p:sp>
      <p:sp>
        <p:nvSpPr>
          <p:cNvPr id="4" name="TextBox 3">
            <a:extLst>
              <a:ext uri="{FF2B5EF4-FFF2-40B4-BE49-F238E27FC236}">
                <a16:creationId xmlns:a16="http://schemas.microsoft.com/office/drawing/2014/main" id="{0A644076-F120-367B-2A12-E65CF31FCF39}"/>
              </a:ext>
            </a:extLst>
          </p:cNvPr>
          <p:cNvSpPr txBox="1"/>
          <p:nvPr/>
        </p:nvSpPr>
        <p:spPr>
          <a:xfrm>
            <a:off x="2554571" y="1625972"/>
            <a:ext cx="1918154" cy="369332"/>
          </a:xfrm>
          <a:prstGeom prst="rect">
            <a:avLst/>
          </a:prstGeom>
          <a:noFill/>
        </p:spPr>
        <p:txBody>
          <a:bodyPr wrap="none" rtlCol="0">
            <a:spAutoFit/>
          </a:bodyPr>
          <a:lstStyle/>
          <a:p>
            <a:r>
              <a:rPr lang="en-US" dirty="0">
                <a:latin typeface="Tahoma" panose="020B0604030504040204" pitchFamily="34" charset="0"/>
                <a:ea typeface="Tahoma" panose="020B0604030504040204" pitchFamily="34" charset="0"/>
                <a:cs typeface="Tahoma" panose="020B0604030504040204" pitchFamily="34" charset="0"/>
              </a:rPr>
              <a:t>Factors in Hiring:</a:t>
            </a:r>
          </a:p>
        </p:txBody>
      </p:sp>
    </p:spTree>
    <p:extLst>
      <p:ext uri="{BB962C8B-B14F-4D97-AF65-F5344CB8AC3E}">
        <p14:creationId xmlns:p14="http://schemas.microsoft.com/office/powerpoint/2010/main" val="34350973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device&#10;&#10;Description automatically generated">
            <a:extLst>
              <a:ext uri="{FF2B5EF4-FFF2-40B4-BE49-F238E27FC236}">
                <a16:creationId xmlns:a16="http://schemas.microsoft.com/office/drawing/2014/main" id="{63E53126-FECB-544D-8965-76F92575479C}"/>
              </a:ext>
            </a:extLst>
          </p:cNvPr>
          <p:cNvPicPr>
            <a:picLocks noChangeAspect="1"/>
          </p:cNvPicPr>
          <p:nvPr/>
        </p:nvPicPr>
        <p:blipFill rotWithShape="1">
          <a:blip r:embed="rId3"/>
          <a:srcRect l="8107" t="9089" r="9253" b="9563"/>
          <a:stretch/>
        </p:blipFill>
        <p:spPr>
          <a:xfrm>
            <a:off x="5917318" y="1990960"/>
            <a:ext cx="2563952" cy="2523890"/>
          </a:xfrm>
          <a:prstGeom prst="rect">
            <a:avLst/>
          </a:prstGeom>
        </p:spPr>
      </p:pic>
      <p:pic>
        <p:nvPicPr>
          <p:cNvPr id="3" name="Picture 2" descr="A screenshot of a cell phone&#10;&#10;Description automatically generated">
            <a:extLst>
              <a:ext uri="{FF2B5EF4-FFF2-40B4-BE49-F238E27FC236}">
                <a16:creationId xmlns:a16="http://schemas.microsoft.com/office/drawing/2014/main" id="{A73AC68B-618B-374F-8675-86A5BB0B1016}"/>
              </a:ext>
            </a:extLst>
          </p:cNvPr>
          <p:cNvPicPr>
            <a:picLocks noChangeAspect="1"/>
          </p:cNvPicPr>
          <p:nvPr/>
        </p:nvPicPr>
        <p:blipFill rotWithShape="1">
          <a:blip r:embed="rId4"/>
          <a:srcRect l="1316" t="1745" r="664" b="1583"/>
          <a:stretch/>
        </p:blipFill>
        <p:spPr>
          <a:xfrm>
            <a:off x="732402" y="1798942"/>
            <a:ext cx="5125674" cy="3482629"/>
          </a:xfrm>
          <a:prstGeom prst="rect">
            <a:avLst/>
          </a:prstGeom>
        </p:spPr>
      </p:pic>
      <p:sp>
        <p:nvSpPr>
          <p:cNvPr id="2" name="Title 1">
            <a:extLst>
              <a:ext uri="{FF2B5EF4-FFF2-40B4-BE49-F238E27FC236}">
                <a16:creationId xmlns:a16="http://schemas.microsoft.com/office/drawing/2014/main" id="{75801B1D-C84E-F10C-F68E-4AC0FAE52E26}"/>
              </a:ext>
            </a:extLst>
          </p:cNvPr>
          <p:cNvSpPr>
            <a:spLocks noGrp="1"/>
          </p:cNvSpPr>
          <p:nvPr>
            <p:ph type="title"/>
          </p:nvPr>
        </p:nvSpPr>
        <p:spPr/>
        <p:txBody>
          <a:bodyPr/>
          <a:lstStyle/>
          <a:p>
            <a:r>
              <a:rPr lang="en-US" dirty="0"/>
              <a:t>In the Know: My Interest Profile</a:t>
            </a:r>
          </a:p>
        </p:txBody>
      </p:sp>
      <p:sp>
        <p:nvSpPr>
          <p:cNvPr id="4" name="Content Placeholder 3">
            <a:extLst>
              <a:ext uri="{FF2B5EF4-FFF2-40B4-BE49-F238E27FC236}">
                <a16:creationId xmlns:a16="http://schemas.microsoft.com/office/drawing/2014/main" id="{18365960-27ED-AF35-2D42-65732B65EC09}"/>
              </a:ext>
            </a:extLst>
          </p:cNvPr>
          <p:cNvSpPr>
            <a:spLocks noGrp="1"/>
          </p:cNvSpPr>
          <p:nvPr>
            <p:ph idx="1"/>
          </p:nvPr>
        </p:nvSpPr>
        <p:spPr>
          <a:xfrm>
            <a:off x="628649" y="1018702"/>
            <a:ext cx="7958001" cy="3931512"/>
          </a:xfrm>
        </p:spPr>
        <p:txBody>
          <a:bodyPr/>
          <a:lstStyle/>
          <a:p>
            <a:pPr marL="0" indent="0">
              <a:lnSpc>
                <a:spcPct val="100000"/>
              </a:lnSpc>
              <a:buNone/>
            </a:pPr>
            <a:r>
              <a:rPr lang="en-US" sz="1200" dirty="0"/>
              <a:t>A great way to explore careers is to take a career interest survey. This tools helps you discover important things about yourself. Review the statements that describe things you like to do. Count the checkmarks for each color and write the total in the matching colored boxes at the bottom. The three highest scores are your Interest Profile. You can explore jobs with a matching Interest Profile to get potential career choices. </a:t>
            </a:r>
          </a:p>
          <a:p>
            <a:endParaRPr lang="en-US" dirty="0"/>
          </a:p>
        </p:txBody>
      </p:sp>
    </p:spTree>
    <p:extLst>
      <p:ext uri="{BB962C8B-B14F-4D97-AF65-F5344CB8AC3E}">
        <p14:creationId xmlns:p14="http://schemas.microsoft.com/office/powerpoint/2010/main" val="3271579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479B4-5ED0-469B-E0AF-6395C116216E}"/>
              </a:ext>
            </a:extLst>
          </p:cNvPr>
          <p:cNvSpPr>
            <a:spLocks noGrp="1"/>
          </p:cNvSpPr>
          <p:nvPr>
            <p:ph type="title"/>
          </p:nvPr>
        </p:nvSpPr>
        <p:spPr/>
        <p:txBody>
          <a:bodyPr/>
          <a:lstStyle/>
          <a:p>
            <a:r>
              <a:rPr lang="en-US" dirty="0"/>
              <a:t>Career Clusters &amp; Occupations</a:t>
            </a:r>
          </a:p>
        </p:txBody>
      </p:sp>
      <p:sp>
        <p:nvSpPr>
          <p:cNvPr id="5" name="Content Placeholder 4">
            <a:extLst>
              <a:ext uri="{FF2B5EF4-FFF2-40B4-BE49-F238E27FC236}">
                <a16:creationId xmlns:a16="http://schemas.microsoft.com/office/drawing/2014/main" id="{AEB79133-971C-6775-9A6A-0274430A5FC8}"/>
              </a:ext>
            </a:extLst>
          </p:cNvPr>
          <p:cNvSpPr>
            <a:spLocks noGrp="1"/>
          </p:cNvSpPr>
          <p:nvPr>
            <p:ph idx="1"/>
          </p:nvPr>
        </p:nvSpPr>
        <p:spPr>
          <a:xfrm>
            <a:off x="628650" y="1215957"/>
            <a:ext cx="4438650" cy="3931512"/>
          </a:xfrm>
        </p:spPr>
        <p:txBody>
          <a:bodyPr>
            <a:normAutofit lnSpcReduction="10000"/>
          </a:bodyPr>
          <a:lstStyle/>
          <a:p>
            <a:pPr marL="0" indent="0">
              <a:lnSpc>
                <a:spcPct val="100000"/>
              </a:lnSpc>
              <a:buNone/>
            </a:pPr>
            <a:r>
              <a:rPr lang="en-US" sz="1200" dirty="0"/>
              <a:t>The 14 career clusters below are best explored after you know what careers or education programs fit your personality and interests best.</a:t>
            </a:r>
          </a:p>
          <a:p>
            <a:r>
              <a:rPr lang="en-US" sz="1200" dirty="0"/>
              <a:t>Advanced Manufacturing</a:t>
            </a:r>
          </a:p>
          <a:p>
            <a:r>
              <a:rPr lang="en-US" sz="1200" dirty="0"/>
              <a:t>Construction</a:t>
            </a:r>
          </a:p>
          <a:p>
            <a:r>
              <a:rPr lang="en-US" sz="1200" dirty="0"/>
              <a:t>Supply Chain &amp; Transportation</a:t>
            </a:r>
          </a:p>
          <a:p>
            <a:r>
              <a:rPr lang="en-US" sz="1200" dirty="0"/>
              <a:t>Arts, Entertainment, &amp; Design</a:t>
            </a:r>
          </a:p>
          <a:p>
            <a:r>
              <a:rPr lang="en-US" sz="1200" dirty="0"/>
              <a:t>Hospitality, Events, &amp; Tourism</a:t>
            </a:r>
          </a:p>
          <a:p>
            <a:r>
              <a:rPr lang="en-US" sz="1200" dirty="0"/>
              <a:t>Financial Services</a:t>
            </a:r>
          </a:p>
          <a:p>
            <a:r>
              <a:rPr lang="en-US" sz="1200" dirty="0"/>
              <a:t>Education</a:t>
            </a:r>
          </a:p>
          <a:p>
            <a:r>
              <a:rPr lang="en-US" sz="1200" dirty="0"/>
              <a:t>Healthcare &amp; Human Services</a:t>
            </a:r>
          </a:p>
          <a:p>
            <a:r>
              <a:rPr lang="en-US" sz="1200" dirty="0"/>
              <a:t>Public Service &amp; Safety</a:t>
            </a:r>
          </a:p>
          <a:p>
            <a:r>
              <a:rPr lang="en-US" sz="1200" dirty="0"/>
              <a:t>Agriculture</a:t>
            </a:r>
          </a:p>
          <a:p>
            <a:r>
              <a:rPr lang="en-US" sz="1200" dirty="0"/>
              <a:t>Energy &amp; Natural Resources</a:t>
            </a:r>
          </a:p>
          <a:p>
            <a:r>
              <a:rPr lang="en-US" sz="1200" dirty="0"/>
              <a:t>Digital Technology</a:t>
            </a:r>
          </a:p>
          <a:p>
            <a:r>
              <a:rPr lang="en-US" sz="1200" dirty="0"/>
              <a:t>Marketing &amp; Sales</a:t>
            </a:r>
          </a:p>
          <a:p>
            <a:r>
              <a:rPr lang="en-US" sz="1200" dirty="0"/>
              <a:t>Management &amp; Entrepreneurship</a:t>
            </a:r>
          </a:p>
        </p:txBody>
      </p:sp>
      <p:pic>
        <p:nvPicPr>
          <p:cNvPr id="8" name="Picture 7">
            <a:extLst>
              <a:ext uri="{FF2B5EF4-FFF2-40B4-BE49-F238E27FC236}">
                <a16:creationId xmlns:a16="http://schemas.microsoft.com/office/drawing/2014/main" id="{D09E1315-E076-24B7-15F5-A102B02FBD3E}"/>
              </a:ext>
            </a:extLst>
          </p:cNvPr>
          <p:cNvPicPr>
            <a:picLocks noChangeAspect="1"/>
          </p:cNvPicPr>
          <p:nvPr/>
        </p:nvPicPr>
        <p:blipFill>
          <a:blip r:embed="rId3"/>
          <a:stretch>
            <a:fillRect/>
          </a:stretch>
        </p:blipFill>
        <p:spPr>
          <a:xfrm>
            <a:off x="4572000" y="918134"/>
            <a:ext cx="4300151" cy="4300151"/>
          </a:xfrm>
          <a:prstGeom prst="ellipse">
            <a:avLst/>
          </a:prstGeom>
        </p:spPr>
      </p:pic>
      <p:sp>
        <p:nvSpPr>
          <p:cNvPr id="9" name="TextBox 8">
            <a:extLst>
              <a:ext uri="{FF2B5EF4-FFF2-40B4-BE49-F238E27FC236}">
                <a16:creationId xmlns:a16="http://schemas.microsoft.com/office/drawing/2014/main" id="{C650F60C-4903-DFF3-637C-134C91DF24A9}"/>
              </a:ext>
            </a:extLst>
          </p:cNvPr>
          <p:cNvSpPr txBox="1"/>
          <p:nvPr/>
        </p:nvSpPr>
        <p:spPr>
          <a:xfrm>
            <a:off x="523875" y="5070207"/>
            <a:ext cx="5848350" cy="253916"/>
          </a:xfrm>
          <a:prstGeom prst="rect">
            <a:avLst/>
          </a:prstGeom>
          <a:noFill/>
        </p:spPr>
        <p:txBody>
          <a:bodyPr wrap="square" rtlCol="0">
            <a:spAutoFit/>
          </a:bodyPr>
          <a:lstStyle/>
          <a:p>
            <a:r>
              <a:rPr lang="en-US" sz="1050" i="1" dirty="0">
                <a:latin typeface="Tahoma" panose="020B0604030504040204" pitchFamily="34" charset="0"/>
                <a:ea typeface="Tahoma" panose="020B0604030504040204" pitchFamily="34" charset="0"/>
                <a:cs typeface="Tahoma" panose="020B0604030504040204" pitchFamily="34" charset="0"/>
              </a:rPr>
              <a:t>For more information about the career clusters, visit </a:t>
            </a:r>
            <a:r>
              <a:rPr lang="en-US" sz="1050" i="1" dirty="0">
                <a:latin typeface="Tahoma" panose="020B0604030504040204" pitchFamily="34" charset="0"/>
                <a:ea typeface="Tahoma" panose="020B0604030504040204" pitchFamily="34" charset="0"/>
                <a:cs typeface="Tahoma" panose="020B0604030504040204" pitchFamily="34" charset="0"/>
                <a:hlinkClick r:id="rId4"/>
              </a:rPr>
              <a:t>https://careertech.org/career-clusters/</a:t>
            </a:r>
            <a:endParaRPr lang="en-US" sz="1050" i="1" dirty="0">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957641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7813BCF0-617E-5740-A62D-0C0FCA848994}"/>
              </a:ext>
            </a:extLst>
          </p:cNvPr>
          <p:cNvSpPr/>
          <p:nvPr/>
        </p:nvSpPr>
        <p:spPr>
          <a:xfrm>
            <a:off x="924762" y="2415996"/>
            <a:ext cx="1988820" cy="537210"/>
          </a:xfrm>
          <a:prstGeom prst="roundRect">
            <a:avLst>
              <a:gd name="adj" fmla="val 35816"/>
            </a:avLst>
          </a:prstGeom>
          <a:solidFill>
            <a:srgbClr val="ADD137"/>
          </a:solidFill>
          <a:ln w="38100">
            <a:solidFill>
              <a:srgbClr val="004668"/>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rgbClr val="004668"/>
                </a:solidFill>
              </a:rPr>
              <a:t>Budget Exercise</a:t>
            </a:r>
          </a:p>
        </p:txBody>
      </p:sp>
      <p:sp>
        <p:nvSpPr>
          <p:cNvPr id="3" name="Rectangle 2">
            <a:hlinkClick r:id="rId3" action="ppaction://hlinksldjump"/>
            <a:extLst>
              <a:ext uri="{FF2B5EF4-FFF2-40B4-BE49-F238E27FC236}">
                <a16:creationId xmlns:a16="http://schemas.microsoft.com/office/drawing/2014/main" id="{10BED4B2-E729-DA48-A7DF-723345414C47}"/>
              </a:ext>
            </a:extLst>
          </p:cNvPr>
          <p:cNvSpPr/>
          <p:nvPr/>
        </p:nvSpPr>
        <p:spPr>
          <a:xfrm>
            <a:off x="5886450" y="3611880"/>
            <a:ext cx="1805940" cy="53721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090AE4EB-31D1-08A2-0087-777E9F99489A}"/>
              </a:ext>
            </a:extLst>
          </p:cNvPr>
          <p:cNvSpPr>
            <a:spLocks noGrp="1"/>
          </p:cNvSpPr>
          <p:nvPr>
            <p:ph type="title"/>
          </p:nvPr>
        </p:nvSpPr>
        <p:spPr/>
        <p:txBody>
          <a:bodyPr/>
          <a:lstStyle/>
          <a:p>
            <a:r>
              <a:rPr lang="en-US" dirty="0"/>
              <a:t>Reality Check</a:t>
            </a:r>
          </a:p>
        </p:txBody>
      </p:sp>
      <p:sp>
        <p:nvSpPr>
          <p:cNvPr id="7" name="Content Placeholder 6">
            <a:extLst>
              <a:ext uri="{FF2B5EF4-FFF2-40B4-BE49-F238E27FC236}">
                <a16:creationId xmlns:a16="http://schemas.microsoft.com/office/drawing/2014/main" id="{E2B1674E-3D02-B8E4-CF63-D6353C36968E}"/>
              </a:ext>
            </a:extLst>
          </p:cNvPr>
          <p:cNvSpPr>
            <a:spLocks noGrp="1"/>
          </p:cNvSpPr>
          <p:nvPr>
            <p:ph idx="1"/>
          </p:nvPr>
        </p:nvSpPr>
        <p:spPr>
          <a:xfrm>
            <a:off x="628650" y="1215957"/>
            <a:ext cx="4391025" cy="3931512"/>
          </a:xfrm>
        </p:spPr>
        <p:txBody>
          <a:bodyPr>
            <a:normAutofit/>
          </a:bodyPr>
          <a:lstStyle/>
          <a:p>
            <a:r>
              <a:rPr lang="en-US" sz="1400" dirty="0"/>
              <a:t>Examine the life expense items listed in the left column.</a:t>
            </a:r>
          </a:p>
          <a:p>
            <a:r>
              <a:rPr lang="en-US" sz="1400" dirty="0"/>
              <a:t>In the right column, estimate how much you will need to spend on each of these as an adult.</a:t>
            </a:r>
          </a:p>
          <a:p>
            <a:endParaRPr lang="en-US" sz="1400" dirty="0"/>
          </a:p>
        </p:txBody>
      </p:sp>
      <p:pic>
        <p:nvPicPr>
          <p:cNvPr id="11" name="Picture 10" descr="Table&#10;&#10;Description automatically generated">
            <a:extLst>
              <a:ext uri="{FF2B5EF4-FFF2-40B4-BE49-F238E27FC236}">
                <a16:creationId xmlns:a16="http://schemas.microsoft.com/office/drawing/2014/main" id="{2AFBB7E3-6C49-D1A0-531E-FA932ECD11FC}"/>
              </a:ext>
            </a:extLst>
          </p:cNvPr>
          <p:cNvPicPr>
            <a:picLocks noChangeAspect="1"/>
          </p:cNvPicPr>
          <p:nvPr/>
        </p:nvPicPr>
        <p:blipFill>
          <a:blip r:embed="rId4"/>
          <a:stretch>
            <a:fillRect/>
          </a:stretch>
        </p:blipFill>
        <p:spPr>
          <a:xfrm>
            <a:off x="5019675" y="987449"/>
            <a:ext cx="3286342" cy="3931513"/>
          </a:xfrm>
          <a:prstGeom prst="rect">
            <a:avLst/>
          </a:prstGeom>
        </p:spPr>
      </p:pic>
    </p:spTree>
    <p:extLst>
      <p:ext uri="{BB962C8B-B14F-4D97-AF65-F5344CB8AC3E}">
        <p14:creationId xmlns:p14="http://schemas.microsoft.com/office/powerpoint/2010/main" val="3582840235"/>
      </p:ext>
    </p:extLst>
  </p:cSld>
  <p:clrMapOvr>
    <a:masterClrMapping/>
  </p:clrMapOvr>
</p:sld>
</file>

<file path=ppt/theme/theme1.xml><?xml version="1.0" encoding="utf-8"?>
<a:theme xmlns:a="http://schemas.openxmlformats.org/drawingml/2006/main" name="WIN generic ppt template 202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WIN generic ppt template 2023" id="{EE4BD5A8-B4A5-47B1-BE56-A6E1C339A0C5}" vid="{0BDCD212-A3D7-4ECF-8783-EC75951667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B6F2769-7194-4217-93D3-3AF3A4742282}">
  <ds:schemaRefs>
    <ds:schemaRef ds:uri="http://purl.org/dc/term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schemas.microsoft.com/sharepoint/v3/fields"/>
    <ds:schemaRef ds:uri="http://www.w3.org/XML/1998/namespace"/>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7D2A1B0-FF3E-4009-940D-AED0EB70AA2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8227</TotalTime>
  <Words>2430</Words>
  <Application>Microsoft Office PowerPoint</Application>
  <PresentationFormat>On-screen Show (16:10)</PresentationFormat>
  <Paragraphs>183</Paragraphs>
  <Slides>26</Slides>
  <Notes>25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26</vt:i4>
      </vt:variant>
    </vt:vector>
  </HeadingPairs>
  <TitlesOfParts>
    <vt:vector size="35" baseType="lpstr">
      <vt:lpstr>Arial</vt:lpstr>
      <vt:lpstr>Calibri</vt:lpstr>
      <vt:lpstr>Georgia</vt:lpstr>
      <vt:lpstr>Georgia Pro</vt:lpstr>
      <vt:lpstr>Helvetica Neue</vt:lpstr>
      <vt:lpstr>Raleway</vt:lpstr>
      <vt:lpstr>Tahoma</vt:lpstr>
      <vt:lpstr>Wingdings</vt:lpstr>
      <vt:lpstr>WIN generic ppt template 2023</vt:lpstr>
      <vt:lpstr>Career Readiness for All</vt:lpstr>
      <vt:lpstr>Introduction</vt:lpstr>
      <vt:lpstr>Why Career Readiness?</vt:lpstr>
      <vt:lpstr>Hard Skills &amp; Soft Skills</vt:lpstr>
      <vt:lpstr>Academic Skills Credential: Math, Reading, &amp; Data</vt:lpstr>
      <vt:lpstr>Employers were asked to identify the most critical factors in their hiring and retention decision-making processes.</vt:lpstr>
      <vt:lpstr>In the Know: My Interest Profile</vt:lpstr>
      <vt:lpstr>Career Clusters &amp; Occupations</vt:lpstr>
      <vt:lpstr>Reality Check</vt:lpstr>
      <vt:lpstr>Setting Goals &amp; Planning Ahead</vt:lpstr>
      <vt:lpstr>PowerPoint Presentation</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lpstr>Reality Check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
  <cp:lastModifiedBy>Natalie Persicano</cp:lastModifiedBy>
  <cp:revision>474</cp:revision>
  <dcterms:created xsi:type="dcterms:W3CDTF">2010-04-12T23:12:02Z</dcterms:created>
  <dcterms:modified xsi:type="dcterms:W3CDTF">2026-03-30T19:50:51Z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